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xml" ContentType="application/vnd.openxmlformats-officedocument.drawingml.chart+xml"/>
  <Override PartName="/ppt/notesSlides/notesSlide43.xml" ContentType="application/vnd.openxmlformats-officedocument.presentationml.notesSlide+xml"/>
  <Override PartName="/ppt/charts/chart6.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60" r:id="rId3"/>
    <p:sldId id="262" r:id="rId4"/>
    <p:sldId id="266" r:id="rId5"/>
    <p:sldId id="267" r:id="rId6"/>
    <p:sldId id="268" r:id="rId7"/>
    <p:sldId id="270" r:id="rId8"/>
    <p:sldId id="269" r:id="rId9"/>
    <p:sldId id="271" r:id="rId10"/>
    <p:sldId id="272" r:id="rId11"/>
    <p:sldId id="286" r:id="rId12"/>
    <p:sldId id="283" r:id="rId13"/>
    <p:sldId id="274" r:id="rId14"/>
    <p:sldId id="285" r:id="rId15"/>
    <p:sldId id="284" r:id="rId16"/>
    <p:sldId id="288" r:id="rId17"/>
    <p:sldId id="293" r:id="rId18"/>
    <p:sldId id="289" r:id="rId19"/>
    <p:sldId id="258" r:id="rId20"/>
    <p:sldId id="259" r:id="rId21"/>
    <p:sldId id="290" r:id="rId22"/>
    <p:sldId id="295" r:id="rId23"/>
    <p:sldId id="294" r:id="rId24"/>
    <p:sldId id="291" r:id="rId25"/>
    <p:sldId id="292" r:id="rId26"/>
    <p:sldId id="296" r:id="rId27"/>
    <p:sldId id="297" r:id="rId28"/>
    <p:sldId id="298" r:id="rId29"/>
    <p:sldId id="299" r:id="rId30"/>
    <p:sldId id="300" r:id="rId31"/>
    <p:sldId id="301" r:id="rId32"/>
    <p:sldId id="279" r:id="rId33"/>
    <p:sldId id="303" r:id="rId34"/>
    <p:sldId id="302" r:id="rId35"/>
    <p:sldId id="304" r:id="rId36"/>
    <p:sldId id="305" r:id="rId37"/>
    <p:sldId id="311" r:id="rId38"/>
    <p:sldId id="306" r:id="rId39"/>
    <p:sldId id="313" r:id="rId40"/>
    <p:sldId id="314" r:id="rId41"/>
    <p:sldId id="317" r:id="rId42"/>
    <p:sldId id="315" r:id="rId43"/>
    <p:sldId id="345" r:id="rId44"/>
    <p:sldId id="318" r:id="rId45"/>
    <p:sldId id="319" r:id="rId46"/>
    <p:sldId id="316" r:id="rId47"/>
    <p:sldId id="327" r:id="rId48"/>
    <p:sldId id="307" r:id="rId49"/>
    <p:sldId id="320" r:id="rId50"/>
    <p:sldId id="321" r:id="rId51"/>
    <p:sldId id="322" r:id="rId52"/>
    <p:sldId id="324" r:id="rId53"/>
    <p:sldId id="325" r:id="rId54"/>
    <p:sldId id="326" r:id="rId55"/>
    <p:sldId id="323" r:id="rId56"/>
    <p:sldId id="328" r:id="rId57"/>
    <p:sldId id="329" r:id="rId58"/>
    <p:sldId id="330" r:id="rId59"/>
    <p:sldId id="331" r:id="rId60"/>
    <p:sldId id="332" r:id="rId61"/>
    <p:sldId id="333" r:id="rId62"/>
    <p:sldId id="334" r:id="rId63"/>
    <p:sldId id="335" r:id="rId64"/>
    <p:sldId id="338" r:id="rId65"/>
    <p:sldId id="336" r:id="rId66"/>
    <p:sldId id="339" r:id="rId67"/>
    <p:sldId id="337" r:id="rId68"/>
    <p:sldId id="312" r:id="rId69"/>
    <p:sldId id="340" r:id="rId70"/>
    <p:sldId id="341" r:id="rId71"/>
    <p:sldId id="342" r:id="rId72"/>
    <p:sldId id="343" r:id="rId73"/>
    <p:sldId id="34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 Paleoclimate Data" id="{70115B2B-97D6-FA43-95E1-D611DBACDB0C}">
          <p14:sldIdLst>
            <p14:sldId id="256"/>
            <p14:sldId id="260"/>
            <p14:sldId id="262"/>
            <p14:sldId id="266"/>
            <p14:sldId id="267"/>
            <p14:sldId id="268"/>
            <p14:sldId id="270"/>
            <p14:sldId id="269"/>
            <p14:sldId id="271"/>
            <p14:sldId id="272"/>
          </p14:sldIdLst>
        </p14:section>
        <p14:section name="II. Tree Ring Data Lab" id="{F762374C-D00E-3D45-87BE-307D239A457B}">
          <p14:sldIdLst>
            <p14:sldId id="286"/>
            <p14:sldId id="283"/>
            <p14:sldId id="274"/>
            <p14:sldId id="285"/>
            <p14:sldId id="284"/>
            <p14:sldId id="288"/>
            <p14:sldId id="293"/>
            <p14:sldId id="289"/>
            <p14:sldId id="258"/>
            <p14:sldId id="259"/>
            <p14:sldId id="290"/>
            <p14:sldId id="295"/>
            <p14:sldId id="294"/>
            <p14:sldId id="291"/>
          </p14:sldIdLst>
        </p14:section>
        <p14:section name="III. Importing and Analyzing Data in Excel" id="{888619E7-FA21-6A46-8EA0-C4435C38A444}">
          <p14:sldIdLst>
            <p14:sldId id="292"/>
            <p14:sldId id="296"/>
            <p14:sldId id="297"/>
            <p14:sldId id="298"/>
            <p14:sldId id="299"/>
            <p14:sldId id="300"/>
            <p14:sldId id="301"/>
            <p14:sldId id="279"/>
            <p14:sldId id="303"/>
            <p14:sldId id="302"/>
            <p14:sldId id="304"/>
            <p14:sldId id="305"/>
            <p14:sldId id="311"/>
            <p14:sldId id="306"/>
            <p14:sldId id="313"/>
            <p14:sldId id="314"/>
            <p14:sldId id="317"/>
            <p14:sldId id="315"/>
            <p14:sldId id="345"/>
            <p14:sldId id="318"/>
            <p14:sldId id="319"/>
            <p14:sldId id="316"/>
            <p14:sldId id="327"/>
            <p14:sldId id="307"/>
            <p14:sldId id="320"/>
            <p14:sldId id="321"/>
            <p14:sldId id="322"/>
            <p14:sldId id="324"/>
            <p14:sldId id="325"/>
            <p14:sldId id="326"/>
            <p14:sldId id="323"/>
          </p14:sldIdLst>
        </p14:section>
        <p14:section name="IV. Calculating the Anomaly" id="{C929D313-3B09-3048-A7C7-DECE9C7755FF}">
          <p14:sldIdLst>
            <p14:sldId id="328"/>
            <p14:sldId id="329"/>
            <p14:sldId id="330"/>
            <p14:sldId id="331"/>
            <p14:sldId id="332"/>
            <p14:sldId id="333"/>
            <p14:sldId id="334"/>
            <p14:sldId id="335"/>
            <p14:sldId id="338"/>
            <p14:sldId id="336"/>
            <p14:sldId id="339"/>
            <p14:sldId id="337"/>
          </p14:sldIdLst>
        </p14:section>
        <p14:section name="V. Standard Deviation" id="{8D32524A-5158-C14F-9ADC-EEE7BD7D3096}">
          <p14:sldIdLst>
            <p14:sldId id="312"/>
            <p14:sldId id="340"/>
            <p14:sldId id="341"/>
            <p14:sldId id="342"/>
            <p14:sldId id="343"/>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E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53" autoAdjust="0"/>
    <p:restoredTop sz="86433" autoAdjust="0"/>
  </p:normalViewPr>
  <p:slideViewPr>
    <p:cSldViewPr snapToGrid="0" snapToObjects="1">
      <p:cViewPr varScale="1">
        <p:scale>
          <a:sx n="88" d="100"/>
          <a:sy n="88" d="100"/>
        </p:scale>
        <p:origin x="-296" y="-104"/>
      </p:cViewPr>
      <p:guideLst>
        <p:guide orient="horz" pos="2160"/>
        <p:guide pos="2880"/>
      </p:guideLst>
    </p:cSldViewPr>
  </p:slideViewPr>
  <p:outlineViewPr>
    <p:cViewPr>
      <p:scale>
        <a:sx n="33" d="100"/>
        <a:sy n="33" d="100"/>
      </p:scale>
      <p:origin x="0" y="12472"/>
    </p:cViewPr>
    <p:sldLst>
      <p:sld r:id="rId1" collapse="1"/>
      <p:sld r:id="rId2" collapse="1"/>
    </p:sldLst>
  </p:outlineViewPr>
  <p:notesTextViewPr>
    <p:cViewPr>
      <p:scale>
        <a:sx n="100" d="100"/>
        <a:sy n="100" d="100"/>
      </p:scale>
      <p:origin x="0" y="0"/>
    </p:cViewPr>
  </p:notesTextViewPr>
  <p:sorterViewPr>
    <p:cViewPr>
      <p:scale>
        <a:sx n="66" d="100"/>
        <a:sy n="66" d="100"/>
      </p:scale>
      <p:origin x="0" y="9800"/>
    </p:cViewPr>
  </p:sorterViewPr>
  <p:notesViewPr>
    <p:cSldViewPr snapToGrid="0" snapToObjects="1">
      <p:cViewPr varScale="1">
        <p:scale>
          <a:sx n="71" d="100"/>
          <a:sy n="71" d="100"/>
        </p:scale>
        <p:origin x="-31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Anomaly%20I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evelynroman-lazen:Desktop:Tree%20Ring%20Precipitaiton%20Demo%20Anoma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Total Precipitation</a:t>
            </a:r>
          </a:p>
        </c:rich>
      </c:tx>
      <c:layout/>
      <c:overlay val="0"/>
    </c:title>
    <c:autoTitleDeleted val="0"/>
    <c:plotArea>
      <c:layout/>
      <c:lineChart>
        <c:grouping val="stacked"/>
        <c:varyColors val="0"/>
        <c:ser>
          <c:idx val="0"/>
          <c:order val="0"/>
          <c:cat>
            <c:numRef>
              <c:f>Sheet1!$C$2:$C$21</c:f>
              <c:numCache>
                <c:formatCode>0</c:formatCode>
                <c:ptCount val="20"/>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cat>
          <c:val>
            <c:numRef>
              <c:f>Sheet1!$D$2:$D$21</c:f>
              <c:numCache>
                <c:formatCode>General</c:formatCode>
                <c:ptCount val="20"/>
                <c:pt idx="0">
                  <c:v>34.973239</c:v>
                </c:pt>
                <c:pt idx="1">
                  <c:v>57.93048449999996</c:v>
                </c:pt>
                <c:pt idx="2">
                  <c:v>51.1412138</c:v>
                </c:pt>
                <c:pt idx="3">
                  <c:v>19.741379</c:v>
                </c:pt>
                <c:pt idx="4">
                  <c:v>22.5588494</c:v>
                </c:pt>
                <c:pt idx="5">
                  <c:v>40.68974564</c:v>
                </c:pt>
                <c:pt idx="6">
                  <c:v>89.05897399999998</c:v>
                </c:pt>
                <c:pt idx="7">
                  <c:v>25.86966480000001</c:v>
                </c:pt>
                <c:pt idx="8">
                  <c:v>13.46194059</c:v>
                </c:pt>
                <c:pt idx="9">
                  <c:v>51.4079069</c:v>
                </c:pt>
                <c:pt idx="10">
                  <c:v>47.710694</c:v>
                </c:pt>
                <c:pt idx="11">
                  <c:v>82.8219972</c:v>
                </c:pt>
                <c:pt idx="12">
                  <c:v>70.549522</c:v>
                </c:pt>
                <c:pt idx="13">
                  <c:v>52.588258</c:v>
                </c:pt>
                <c:pt idx="14">
                  <c:v>18.9003324</c:v>
                </c:pt>
                <c:pt idx="15">
                  <c:v>11.98357226</c:v>
                </c:pt>
                <c:pt idx="16">
                  <c:v>89.05897399999998</c:v>
                </c:pt>
                <c:pt idx="17">
                  <c:v>25.86966480000001</c:v>
                </c:pt>
                <c:pt idx="18">
                  <c:v>9.4791934</c:v>
                </c:pt>
                <c:pt idx="19">
                  <c:v>9.45519766</c:v>
                </c:pt>
              </c:numCache>
            </c:numRef>
          </c:val>
          <c:smooth val="0"/>
        </c:ser>
        <c:dLbls>
          <c:showLegendKey val="0"/>
          <c:showVal val="0"/>
          <c:showCatName val="0"/>
          <c:showSerName val="0"/>
          <c:showPercent val="0"/>
          <c:showBubbleSize val="0"/>
        </c:dLbls>
        <c:marker val="1"/>
        <c:smooth val="0"/>
        <c:axId val="-2102050888"/>
        <c:axId val="-2102081960"/>
      </c:lineChart>
      <c:catAx>
        <c:axId val="-2102050888"/>
        <c:scaling>
          <c:orientation val="minMax"/>
        </c:scaling>
        <c:delete val="0"/>
        <c:axPos val="b"/>
        <c:title>
          <c:tx>
            <c:rich>
              <a:bodyPr/>
              <a:lstStyle/>
              <a:p>
                <a:pPr>
                  <a:defRPr/>
                </a:pPr>
                <a:r>
                  <a:rPr lang="en-US" dirty="0"/>
                  <a:t>Year</a:t>
                </a:r>
              </a:p>
            </c:rich>
          </c:tx>
          <c:layout/>
          <c:overlay val="0"/>
        </c:title>
        <c:numFmt formatCode="0" sourceLinked="1"/>
        <c:majorTickMark val="none"/>
        <c:minorTickMark val="none"/>
        <c:tickLblPos val="nextTo"/>
        <c:crossAx val="-2102081960"/>
        <c:crosses val="autoZero"/>
        <c:auto val="1"/>
        <c:lblAlgn val="ctr"/>
        <c:lblOffset val="100"/>
        <c:tickLblSkip val="1"/>
        <c:noMultiLvlLbl val="0"/>
      </c:catAx>
      <c:valAx>
        <c:axId val="-2102081960"/>
        <c:scaling>
          <c:orientation val="minMax"/>
          <c:max val="90.0"/>
          <c:min val="0.0"/>
        </c:scaling>
        <c:delete val="0"/>
        <c:axPos val="l"/>
        <c:majorGridlines/>
        <c:title>
          <c:tx>
            <c:rich>
              <a:bodyPr/>
              <a:lstStyle/>
              <a:p>
                <a:pPr>
                  <a:defRPr/>
                </a:pPr>
                <a:r>
                  <a:rPr lang="en-US" dirty="0"/>
                  <a:t>Precipitation</a:t>
                </a:r>
                <a:r>
                  <a:rPr lang="en-US" baseline="0" dirty="0"/>
                  <a:t> mm</a:t>
                </a:r>
                <a:endParaRPr lang="en-US" dirty="0"/>
              </a:p>
            </c:rich>
          </c:tx>
          <c:layout/>
          <c:overlay val="0"/>
        </c:title>
        <c:numFmt formatCode="General" sourceLinked="1"/>
        <c:majorTickMark val="none"/>
        <c:minorTickMark val="none"/>
        <c:tickLblPos val="nextTo"/>
        <c:crossAx val="-2102050888"/>
        <c:crosses val="autoZero"/>
        <c:crossBetween val="between"/>
        <c:majorUnit val="10.0"/>
        <c:minorUnit val="1.0"/>
      </c:valAx>
      <c:spPr>
        <a:solidFill>
          <a:schemeClr val="bg1"/>
        </a:solidFill>
      </c:spPr>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Total Precipitation</a:t>
            </a:r>
          </a:p>
        </c:rich>
      </c:tx>
      <c:layout/>
      <c:overlay val="0"/>
    </c:title>
    <c:autoTitleDeleted val="0"/>
    <c:plotArea>
      <c:layout/>
      <c:lineChart>
        <c:grouping val="standard"/>
        <c:varyColors val="0"/>
        <c:ser>
          <c:idx val="0"/>
          <c:order val="0"/>
          <c:cat>
            <c:numRef>
              <c:f>Sheet1!$C$2:$C$21</c:f>
              <c:numCache>
                <c:formatCode>0</c:formatCode>
                <c:ptCount val="20"/>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cat>
          <c:val>
            <c:numRef>
              <c:f>Sheet1!$D$2:$D$21</c:f>
              <c:numCache>
                <c:formatCode>General</c:formatCode>
                <c:ptCount val="20"/>
                <c:pt idx="0">
                  <c:v>34.973239</c:v>
                </c:pt>
                <c:pt idx="1">
                  <c:v>57.93048449999996</c:v>
                </c:pt>
                <c:pt idx="2">
                  <c:v>51.1412138</c:v>
                </c:pt>
                <c:pt idx="3">
                  <c:v>19.741379</c:v>
                </c:pt>
                <c:pt idx="4">
                  <c:v>22.5588494</c:v>
                </c:pt>
                <c:pt idx="5">
                  <c:v>40.68974564</c:v>
                </c:pt>
                <c:pt idx="6">
                  <c:v>89.05897399999998</c:v>
                </c:pt>
                <c:pt idx="7">
                  <c:v>25.86966480000001</c:v>
                </c:pt>
                <c:pt idx="8">
                  <c:v>13.46194059</c:v>
                </c:pt>
                <c:pt idx="9">
                  <c:v>51.4079069</c:v>
                </c:pt>
                <c:pt idx="10">
                  <c:v>47.710694</c:v>
                </c:pt>
                <c:pt idx="11">
                  <c:v>82.8219972</c:v>
                </c:pt>
                <c:pt idx="12">
                  <c:v>70.549522</c:v>
                </c:pt>
                <c:pt idx="13">
                  <c:v>52.588258</c:v>
                </c:pt>
                <c:pt idx="14">
                  <c:v>18.9003324</c:v>
                </c:pt>
                <c:pt idx="15">
                  <c:v>11.98357226</c:v>
                </c:pt>
                <c:pt idx="16">
                  <c:v>89.05897399999998</c:v>
                </c:pt>
                <c:pt idx="17">
                  <c:v>25.86966480000001</c:v>
                </c:pt>
                <c:pt idx="18">
                  <c:v>9.4791934</c:v>
                </c:pt>
                <c:pt idx="19">
                  <c:v>9.45519766</c:v>
                </c:pt>
              </c:numCache>
            </c:numRef>
          </c:val>
          <c:smooth val="0"/>
        </c:ser>
        <c:dLbls>
          <c:showLegendKey val="0"/>
          <c:showVal val="0"/>
          <c:showCatName val="0"/>
          <c:showSerName val="0"/>
          <c:showPercent val="0"/>
          <c:showBubbleSize val="0"/>
        </c:dLbls>
        <c:dropLines/>
        <c:marker val="1"/>
        <c:smooth val="0"/>
        <c:axId val="2105755928"/>
        <c:axId val="-2105052744"/>
      </c:lineChart>
      <c:catAx>
        <c:axId val="2105755928"/>
        <c:scaling>
          <c:orientation val="minMax"/>
        </c:scaling>
        <c:delete val="0"/>
        <c:axPos val="b"/>
        <c:title>
          <c:tx>
            <c:rich>
              <a:bodyPr/>
              <a:lstStyle/>
              <a:p>
                <a:pPr>
                  <a:defRPr/>
                </a:pPr>
                <a:r>
                  <a:rPr lang="en-US" dirty="0"/>
                  <a:t>Year</a:t>
                </a:r>
              </a:p>
            </c:rich>
          </c:tx>
          <c:layout/>
          <c:overlay val="0"/>
        </c:title>
        <c:numFmt formatCode="0" sourceLinked="1"/>
        <c:majorTickMark val="none"/>
        <c:minorTickMark val="none"/>
        <c:tickLblPos val="nextTo"/>
        <c:crossAx val="-2105052744"/>
        <c:crosses val="autoZero"/>
        <c:auto val="1"/>
        <c:lblAlgn val="ctr"/>
        <c:lblOffset val="100"/>
        <c:tickLblSkip val="1"/>
        <c:noMultiLvlLbl val="0"/>
      </c:catAx>
      <c:valAx>
        <c:axId val="-2105052744"/>
        <c:scaling>
          <c:orientation val="minMax"/>
          <c:max val="90.0"/>
          <c:min val="0.0"/>
        </c:scaling>
        <c:delete val="0"/>
        <c:axPos val="l"/>
        <c:majorGridlines/>
        <c:title>
          <c:tx>
            <c:rich>
              <a:bodyPr/>
              <a:lstStyle/>
              <a:p>
                <a:pPr>
                  <a:defRPr/>
                </a:pPr>
                <a:r>
                  <a:rPr lang="en-US" dirty="0"/>
                  <a:t>For</a:t>
                </a:r>
              </a:p>
            </c:rich>
          </c:tx>
          <c:layout/>
          <c:overlay val="0"/>
        </c:title>
        <c:numFmt formatCode="General" sourceLinked="1"/>
        <c:majorTickMark val="none"/>
        <c:minorTickMark val="none"/>
        <c:tickLblPos val="nextTo"/>
        <c:crossAx val="2105755928"/>
        <c:crosses val="autoZero"/>
        <c:crossBetween val="between"/>
        <c:majorUnit val="10.0"/>
        <c:minorUnit val="1.0"/>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Total Precipitation</a:t>
            </a:r>
          </a:p>
        </c:rich>
      </c:tx>
      <c:layout/>
      <c:overlay val="0"/>
    </c:title>
    <c:autoTitleDeleted val="0"/>
    <c:plotArea>
      <c:layout/>
      <c:barChart>
        <c:barDir val="col"/>
        <c:grouping val="clustered"/>
        <c:varyColors val="0"/>
        <c:ser>
          <c:idx val="0"/>
          <c:order val="0"/>
          <c:invertIfNegative val="0"/>
          <c:cat>
            <c:numRef>
              <c:f>Sheet1!$C$2:$C$21</c:f>
              <c:numCache>
                <c:formatCode>0</c:formatCode>
                <c:ptCount val="20"/>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cat>
          <c:val>
            <c:numRef>
              <c:f>Sheet1!$D$2:$D$21</c:f>
              <c:numCache>
                <c:formatCode>General</c:formatCode>
                <c:ptCount val="20"/>
                <c:pt idx="0">
                  <c:v>34.973239</c:v>
                </c:pt>
                <c:pt idx="1">
                  <c:v>57.93048449999996</c:v>
                </c:pt>
                <c:pt idx="2">
                  <c:v>51.1412138</c:v>
                </c:pt>
                <c:pt idx="3">
                  <c:v>19.741379</c:v>
                </c:pt>
                <c:pt idx="4">
                  <c:v>22.5588494</c:v>
                </c:pt>
                <c:pt idx="5">
                  <c:v>40.68974564</c:v>
                </c:pt>
                <c:pt idx="6">
                  <c:v>89.05897399999998</c:v>
                </c:pt>
                <c:pt idx="7">
                  <c:v>25.86966480000001</c:v>
                </c:pt>
                <c:pt idx="8">
                  <c:v>13.46194059</c:v>
                </c:pt>
                <c:pt idx="9">
                  <c:v>51.4079069</c:v>
                </c:pt>
                <c:pt idx="10">
                  <c:v>47.710694</c:v>
                </c:pt>
                <c:pt idx="11">
                  <c:v>82.8219972</c:v>
                </c:pt>
                <c:pt idx="12">
                  <c:v>70.549522</c:v>
                </c:pt>
                <c:pt idx="13">
                  <c:v>52.588258</c:v>
                </c:pt>
                <c:pt idx="14">
                  <c:v>18.9003324</c:v>
                </c:pt>
                <c:pt idx="15">
                  <c:v>11.98357226</c:v>
                </c:pt>
                <c:pt idx="16">
                  <c:v>89.05897399999998</c:v>
                </c:pt>
                <c:pt idx="17">
                  <c:v>25.86966480000001</c:v>
                </c:pt>
                <c:pt idx="18">
                  <c:v>9.4791934</c:v>
                </c:pt>
                <c:pt idx="19">
                  <c:v>9.45519766</c:v>
                </c:pt>
              </c:numCache>
            </c:numRef>
          </c:val>
        </c:ser>
        <c:dLbls>
          <c:showLegendKey val="0"/>
          <c:showVal val="0"/>
          <c:showCatName val="0"/>
          <c:showSerName val="0"/>
          <c:showPercent val="0"/>
          <c:showBubbleSize val="0"/>
        </c:dLbls>
        <c:gapWidth val="150"/>
        <c:axId val="-2078149432"/>
        <c:axId val="-2078136936"/>
      </c:barChart>
      <c:catAx>
        <c:axId val="-2078149432"/>
        <c:scaling>
          <c:orientation val="minMax"/>
        </c:scaling>
        <c:delete val="0"/>
        <c:axPos val="b"/>
        <c:title>
          <c:tx>
            <c:rich>
              <a:bodyPr/>
              <a:lstStyle/>
              <a:p>
                <a:pPr>
                  <a:defRPr/>
                </a:pPr>
                <a:r>
                  <a:rPr lang="en-US" dirty="0"/>
                  <a:t>Year</a:t>
                </a:r>
              </a:p>
            </c:rich>
          </c:tx>
          <c:layout/>
          <c:overlay val="0"/>
        </c:title>
        <c:numFmt formatCode="0" sourceLinked="1"/>
        <c:majorTickMark val="none"/>
        <c:minorTickMark val="none"/>
        <c:tickLblPos val="nextTo"/>
        <c:crossAx val="-2078136936"/>
        <c:crosses val="autoZero"/>
        <c:auto val="1"/>
        <c:lblAlgn val="ctr"/>
        <c:lblOffset val="100"/>
        <c:tickLblSkip val="1"/>
        <c:noMultiLvlLbl val="0"/>
      </c:catAx>
      <c:valAx>
        <c:axId val="-2078136936"/>
        <c:scaling>
          <c:orientation val="minMax"/>
          <c:max val="90.0"/>
          <c:min val="0.0"/>
        </c:scaling>
        <c:delete val="0"/>
        <c:axPos val="l"/>
        <c:majorGridlines/>
        <c:title>
          <c:tx>
            <c:rich>
              <a:bodyPr/>
              <a:lstStyle/>
              <a:p>
                <a:pPr>
                  <a:defRPr/>
                </a:pPr>
                <a:r>
                  <a:rPr lang="en-US" dirty="0"/>
                  <a:t>Precipitation</a:t>
                </a:r>
                <a:r>
                  <a:rPr lang="en-US" baseline="0" dirty="0"/>
                  <a:t> mm</a:t>
                </a:r>
                <a:endParaRPr lang="en-US" dirty="0"/>
              </a:p>
            </c:rich>
          </c:tx>
          <c:layout/>
          <c:overlay val="0"/>
        </c:title>
        <c:numFmt formatCode="General" sourceLinked="1"/>
        <c:majorTickMark val="none"/>
        <c:minorTickMark val="none"/>
        <c:tickLblPos val="nextTo"/>
        <c:crossAx val="-2078149432"/>
        <c:crosses val="autoZero"/>
        <c:crossBetween val="between"/>
        <c:majorUnit val="10.0"/>
        <c:minorUnit val="1.0"/>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Mean</a:t>
            </a:r>
            <a:r>
              <a:rPr lang="en-US" baseline="0" dirty="0"/>
              <a:t> </a:t>
            </a:r>
            <a:r>
              <a:rPr lang="en-US" baseline="0" dirty="0" smtClean="0"/>
              <a:t>Total Annual Precipitation </a:t>
            </a:r>
            <a:r>
              <a:rPr lang="en-US" baseline="0" dirty="0"/>
              <a:t>mm</a:t>
            </a:r>
            <a:endParaRPr lang="en-US" dirty="0"/>
          </a:p>
        </c:rich>
      </c:tx>
      <c:layout/>
      <c:overlay val="0"/>
    </c:title>
    <c:autoTitleDeleted val="0"/>
    <c:plotArea>
      <c:layout/>
      <c:scatterChart>
        <c:scatterStyle val="lineMarker"/>
        <c:varyColors val="0"/>
        <c:ser>
          <c:idx val="0"/>
          <c:order val="0"/>
          <c:xVal>
            <c:numRef>
              <c:f>Sheet1!$C$2:$C$22</c:f>
              <c:numCache>
                <c:formatCode>0</c:formatCode>
                <c:ptCount val="21"/>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xVal>
          <c:yVal>
            <c:numRef>
              <c:f>Sheet1!$H$2:$H$21</c:f>
              <c:numCache>
                <c:formatCode>General</c:formatCode>
                <c:ptCount val="20"/>
                <c:pt idx="0">
                  <c:v>2.914436583333333</c:v>
                </c:pt>
                <c:pt idx="1">
                  <c:v>4.827540374999994</c:v>
                </c:pt>
                <c:pt idx="2">
                  <c:v>4.261767816666665</c:v>
                </c:pt>
                <c:pt idx="3">
                  <c:v>1.645114916666667</c:v>
                </c:pt>
                <c:pt idx="4">
                  <c:v>1.879904116666666</c:v>
                </c:pt>
                <c:pt idx="5">
                  <c:v>3.390812136666661</c:v>
                </c:pt>
                <c:pt idx="6">
                  <c:v>7.421581166666666</c:v>
                </c:pt>
                <c:pt idx="7">
                  <c:v>2.155805399999998</c:v>
                </c:pt>
                <c:pt idx="8">
                  <c:v>1.1218283825</c:v>
                </c:pt>
                <c:pt idx="9">
                  <c:v>4.283992241666665</c:v>
                </c:pt>
                <c:pt idx="10">
                  <c:v>3.975891166666667</c:v>
                </c:pt>
                <c:pt idx="11">
                  <c:v>7.529272472727272</c:v>
                </c:pt>
                <c:pt idx="12">
                  <c:v>5.879126833333333</c:v>
                </c:pt>
                <c:pt idx="13">
                  <c:v>4.382354833333331</c:v>
                </c:pt>
                <c:pt idx="14">
                  <c:v>1.5750277</c:v>
                </c:pt>
                <c:pt idx="15">
                  <c:v>0.998631021666667</c:v>
                </c:pt>
                <c:pt idx="16">
                  <c:v>6.6497095</c:v>
                </c:pt>
                <c:pt idx="17">
                  <c:v>3.880195940163042</c:v>
                </c:pt>
                <c:pt idx="18">
                  <c:v>0.789932783333333</c:v>
                </c:pt>
                <c:pt idx="19">
                  <c:v>1.050577517777778</c:v>
                </c:pt>
              </c:numCache>
            </c:numRef>
          </c:yVal>
          <c:smooth val="0"/>
        </c:ser>
        <c:dLbls>
          <c:showLegendKey val="0"/>
          <c:showVal val="0"/>
          <c:showCatName val="0"/>
          <c:showSerName val="0"/>
          <c:showPercent val="0"/>
          <c:showBubbleSize val="0"/>
        </c:dLbls>
        <c:axId val="-2079014360"/>
        <c:axId val="-2079028200"/>
      </c:scatterChart>
      <c:valAx>
        <c:axId val="-2079014360"/>
        <c:scaling>
          <c:orientation val="minMax"/>
          <c:max val="2000.0"/>
          <c:min val="1981.0"/>
        </c:scaling>
        <c:delete val="0"/>
        <c:axPos val="b"/>
        <c:title>
          <c:tx>
            <c:rich>
              <a:bodyPr/>
              <a:lstStyle/>
              <a:p>
                <a:pPr>
                  <a:defRPr sz="1600"/>
                </a:pPr>
                <a:r>
                  <a:rPr lang="en-US" sz="1600" dirty="0" smtClean="0"/>
                  <a:t>Year</a:t>
                </a:r>
                <a:endParaRPr lang="en-US" sz="1600" dirty="0"/>
              </a:p>
            </c:rich>
          </c:tx>
          <c:layout/>
          <c:overlay val="0"/>
        </c:title>
        <c:numFmt formatCode="0" sourceLinked="1"/>
        <c:majorTickMark val="out"/>
        <c:minorTickMark val="none"/>
        <c:tickLblPos val="nextTo"/>
        <c:crossAx val="-2079028200"/>
        <c:crosses val="autoZero"/>
        <c:crossBetween val="midCat"/>
        <c:majorUnit val="1.0"/>
      </c:valAx>
      <c:valAx>
        <c:axId val="-2079028200"/>
        <c:scaling>
          <c:orientation val="minMax"/>
        </c:scaling>
        <c:delete val="0"/>
        <c:axPos val="l"/>
        <c:majorGridlines/>
        <c:title>
          <c:tx>
            <c:rich>
              <a:bodyPr rot="-5400000" vert="horz"/>
              <a:lstStyle/>
              <a:p>
                <a:pPr>
                  <a:defRPr sz="1200"/>
                </a:pPr>
                <a:r>
                  <a:rPr lang="en-US" sz="1400" dirty="0" smtClean="0"/>
                  <a:t>Mean</a:t>
                </a:r>
                <a:r>
                  <a:rPr lang="en-US" sz="1400" baseline="0" dirty="0" smtClean="0"/>
                  <a:t> Annual Precipitation mm</a:t>
                </a:r>
                <a:endParaRPr lang="en-US" sz="1400" dirty="0"/>
              </a:p>
            </c:rich>
          </c:tx>
          <c:layout/>
          <c:overlay val="0"/>
        </c:title>
        <c:numFmt formatCode="General" sourceLinked="1"/>
        <c:majorTickMark val="out"/>
        <c:minorTickMark val="none"/>
        <c:tickLblPos val="nextTo"/>
        <c:crossAx val="-2079014360"/>
        <c:crosses val="autoZero"/>
        <c:crossBetween val="midCat"/>
        <c:majorUnit val="0.5"/>
        <c:minorUnit val="0.1"/>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xVal>
            <c:numRef>
              <c:f>Sheet1!$F$2:$F$21</c:f>
              <c:numCache>
                <c:formatCode>General</c:formatCode>
                <c:ptCount val="20"/>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xVal>
          <c:yVal>
            <c:numRef>
              <c:f>Sheet1!$J$2:$J$21</c:f>
              <c:numCache>
                <c:formatCode>General</c:formatCode>
                <c:ptCount val="20"/>
                <c:pt idx="0">
                  <c:v>-0.616238561908405</c:v>
                </c:pt>
                <c:pt idx="1">
                  <c:v>1.296865229758261</c:v>
                </c:pt>
                <c:pt idx="2">
                  <c:v>0.731092671424927</c:v>
                </c:pt>
                <c:pt idx="3">
                  <c:v>-1.885560228575071</c:v>
                </c:pt>
                <c:pt idx="4">
                  <c:v>-1.650771028575072</c:v>
                </c:pt>
                <c:pt idx="5">
                  <c:v>-0.139863008575072</c:v>
                </c:pt>
                <c:pt idx="6">
                  <c:v>3.890906021424928</c:v>
                </c:pt>
                <c:pt idx="7">
                  <c:v>-1.374869745241737</c:v>
                </c:pt>
                <c:pt idx="8">
                  <c:v>-2.40884676274174</c:v>
                </c:pt>
                <c:pt idx="9">
                  <c:v>0.753317096424928</c:v>
                </c:pt>
                <c:pt idx="10">
                  <c:v>0.445216021424928</c:v>
                </c:pt>
                <c:pt idx="11">
                  <c:v>3.998597327485534</c:v>
                </c:pt>
                <c:pt idx="12">
                  <c:v>2.348451688091595</c:v>
                </c:pt>
                <c:pt idx="13">
                  <c:v>0.851679688091595</c:v>
                </c:pt>
                <c:pt idx="14">
                  <c:v>-1.955647445241738</c:v>
                </c:pt>
                <c:pt idx="15">
                  <c:v>-2.532044123575066</c:v>
                </c:pt>
                <c:pt idx="16">
                  <c:v>3.119034354758262</c:v>
                </c:pt>
                <c:pt idx="17">
                  <c:v>0.349520794921303</c:v>
                </c:pt>
                <c:pt idx="18">
                  <c:v>-2.740742361908405</c:v>
                </c:pt>
                <c:pt idx="19">
                  <c:v>-2.480097627463961</c:v>
                </c:pt>
              </c:numCache>
            </c:numRef>
          </c:yVal>
          <c:smooth val="0"/>
        </c:ser>
        <c:dLbls>
          <c:showLegendKey val="0"/>
          <c:showVal val="0"/>
          <c:showCatName val="0"/>
          <c:showSerName val="0"/>
          <c:showPercent val="0"/>
          <c:showBubbleSize val="0"/>
        </c:dLbls>
        <c:axId val="-2079071784"/>
        <c:axId val="-2079068712"/>
      </c:scatterChart>
      <c:valAx>
        <c:axId val="-2079071784"/>
        <c:scaling>
          <c:orientation val="minMax"/>
        </c:scaling>
        <c:delete val="0"/>
        <c:axPos val="b"/>
        <c:numFmt formatCode="General" sourceLinked="1"/>
        <c:majorTickMark val="out"/>
        <c:minorTickMark val="none"/>
        <c:tickLblPos val="nextTo"/>
        <c:crossAx val="-2079068712"/>
        <c:crosses val="autoZero"/>
        <c:crossBetween val="midCat"/>
      </c:valAx>
      <c:valAx>
        <c:axId val="-2079068712"/>
        <c:scaling>
          <c:orientation val="minMax"/>
        </c:scaling>
        <c:delete val="0"/>
        <c:axPos val="l"/>
        <c:majorGridlines/>
        <c:numFmt formatCode="General" sourceLinked="1"/>
        <c:majorTickMark val="out"/>
        <c:minorTickMark val="none"/>
        <c:tickLblPos val="nextTo"/>
        <c:crossAx val="-2079071784"/>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Precipitation</a:t>
            </a:r>
            <a:r>
              <a:rPr lang="en-US" baseline="0" dirty="0"/>
              <a:t> </a:t>
            </a:r>
            <a:r>
              <a:rPr lang="en-US" baseline="0" dirty="0" smtClean="0"/>
              <a:t>Anomaly </a:t>
            </a:r>
            <a:r>
              <a:rPr lang="en-US" baseline="0" dirty="0"/>
              <a:t>- Boston, MA</a:t>
            </a:r>
            <a:endParaRPr lang="en-US" dirty="0"/>
          </a:p>
        </c:rich>
      </c:tx>
      <c:layout/>
      <c:overlay val="0"/>
    </c:title>
    <c:autoTitleDeleted val="0"/>
    <c:plotArea>
      <c:layout/>
      <c:scatterChart>
        <c:scatterStyle val="lineMarker"/>
        <c:varyColors val="0"/>
        <c:ser>
          <c:idx val="0"/>
          <c:order val="0"/>
          <c:xVal>
            <c:numRef>
              <c:f>Sheet1!$F$2:$F$21</c:f>
              <c:numCache>
                <c:formatCode>General</c:formatCode>
                <c:ptCount val="20"/>
                <c:pt idx="0">
                  <c:v>1981.0</c:v>
                </c:pt>
                <c:pt idx="1">
                  <c:v>1982.0</c:v>
                </c:pt>
                <c:pt idx="2">
                  <c:v>1983.0</c:v>
                </c:pt>
                <c:pt idx="3">
                  <c:v>1984.0</c:v>
                </c:pt>
                <c:pt idx="4">
                  <c:v>1985.0</c:v>
                </c:pt>
                <c:pt idx="5">
                  <c:v>1986.0</c:v>
                </c:pt>
                <c:pt idx="6">
                  <c:v>1987.0</c:v>
                </c:pt>
                <c:pt idx="7">
                  <c:v>1988.0</c:v>
                </c:pt>
                <c:pt idx="8">
                  <c:v>1989.0</c:v>
                </c:pt>
                <c:pt idx="9">
                  <c:v>1990.0</c:v>
                </c:pt>
                <c:pt idx="10">
                  <c:v>1991.0</c:v>
                </c:pt>
                <c:pt idx="11">
                  <c:v>1992.0</c:v>
                </c:pt>
                <c:pt idx="12">
                  <c:v>1993.0</c:v>
                </c:pt>
                <c:pt idx="13">
                  <c:v>1994.0</c:v>
                </c:pt>
                <c:pt idx="14">
                  <c:v>1995.0</c:v>
                </c:pt>
                <c:pt idx="15">
                  <c:v>1996.0</c:v>
                </c:pt>
                <c:pt idx="16">
                  <c:v>1997.0</c:v>
                </c:pt>
                <c:pt idx="17">
                  <c:v>1998.0</c:v>
                </c:pt>
                <c:pt idx="18">
                  <c:v>1999.0</c:v>
                </c:pt>
                <c:pt idx="19">
                  <c:v>2000.0</c:v>
                </c:pt>
              </c:numCache>
            </c:numRef>
          </c:xVal>
          <c:yVal>
            <c:numRef>
              <c:f>Sheet1!$J$2:$J$21</c:f>
              <c:numCache>
                <c:formatCode>General</c:formatCode>
                <c:ptCount val="20"/>
                <c:pt idx="0">
                  <c:v>-0.616238561908405</c:v>
                </c:pt>
                <c:pt idx="1">
                  <c:v>1.296865229758261</c:v>
                </c:pt>
                <c:pt idx="2">
                  <c:v>0.731092671424927</c:v>
                </c:pt>
                <c:pt idx="3">
                  <c:v>-1.885560228575071</c:v>
                </c:pt>
                <c:pt idx="4">
                  <c:v>-1.650771028575072</c:v>
                </c:pt>
                <c:pt idx="5">
                  <c:v>-0.139863008575072</c:v>
                </c:pt>
                <c:pt idx="6">
                  <c:v>3.890906021424928</c:v>
                </c:pt>
                <c:pt idx="7">
                  <c:v>-1.374869745241737</c:v>
                </c:pt>
                <c:pt idx="8">
                  <c:v>-2.40884676274174</c:v>
                </c:pt>
                <c:pt idx="9">
                  <c:v>0.753317096424928</c:v>
                </c:pt>
                <c:pt idx="10">
                  <c:v>0.445216021424928</c:v>
                </c:pt>
                <c:pt idx="11">
                  <c:v>3.998597327485534</c:v>
                </c:pt>
                <c:pt idx="12">
                  <c:v>2.348451688091595</c:v>
                </c:pt>
                <c:pt idx="13">
                  <c:v>0.851679688091595</c:v>
                </c:pt>
                <c:pt idx="14">
                  <c:v>-1.955647445241738</c:v>
                </c:pt>
                <c:pt idx="15">
                  <c:v>-2.532044123575066</c:v>
                </c:pt>
                <c:pt idx="16">
                  <c:v>3.119034354758262</c:v>
                </c:pt>
                <c:pt idx="17">
                  <c:v>0.349520794921303</c:v>
                </c:pt>
                <c:pt idx="18">
                  <c:v>-2.740742361908405</c:v>
                </c:pt>
                <c:pt idx="19">
                  <c:v>-2.480097627463961</c:v>
                </c:pt>
              </c:numCache>
            </c:numRef>
          </c:yVal>
          <c:smooth val="0"/>
        </c:ser>
        <c:dLbls>
          <c:showLegendKey val="0"/>
          <c:showVal val="0"/>
          <c:showCatName val="0"/>
          <c:showSerName val="0"/>
          <c:showPercent val="0"/>
          <c:showBubbleSize val="0"/>
        </c:dLbls>
        <c:axId val="-2078241720"/>
        <c:axId val="-2078248120"/>
      </c:scatterChart>
      <c:valAx>
        <c:axId val="-2078241720"/>
        <c:scaling>
          <c:orientation val="minMax"/>
          <c:max val="2000.0"/>
          <c:min val="1981.0"/>
        </c:scaling>
        <c:delete val="0"/>
        <c:axPos val="b"/>
        <c:title>
          <c:tx>
            <c:rich>
              <a:bodyPr/>
              <a:lstStyle/>
              <a:p>
                <a:pPr>
                  <a:defRPr sz="1400"/>
                </a:pPr>
                <a:r>
                  <a:rPr lang="en-US" sz="1200" dirty="0"/>
                  <a:t>Year</a:t>
                </a:r>
              </a:p>
            </c:rich>
          </c:tx>
          <c:layout/>
          <c:overlay val="0"/>
        </c:title>
        <c:numFmt formatCode="General" sourceLinked="1"/>
        <c:majorTickMark val="out"/>
        <c:minorTickMark val="none"/>
        <c:tickLblPos val="low"/>
        <c:spPr>
          <a:solidFill>
            <a:schemeClr val="bg1"/>
          </a:solidFill>
        </c:spPr>
        <c:crossAx val="-2078248120"/>
        <c:crosses val="autoZero"/>
        <c:crossBetween val="midCat"/>
        <c:majorUnit val="1.0"/>
      </c:valAx>
      <c:valAx>
        <c:axId val="-2078248120"/>
        <c:scaling>
          <c:orientation val="minMax"/>
        </c:scaling>
        <c:delete val="0"/>
        <c:axPos val="l"/>
        <c:majorGridlines/>
        <c:title>
          <c:tx>
            <c:rich>
              <a:bodyPr rot="-5400000" vert="horz"/>
              <a:lstStyle/>
              <a:p>
                <a:pPr>
                  <a:defRPr sz="1400"/>
                </a:pPr>
                <a:r>
                  <a:rPr lang="en-US" sz="1200" dirty="0"/>
                  <a:t>Precipitation Anomaly (mm)</a:t>
                </a:r>
              </a:p>
            </c:rich>
          </c:tx>
          <c:layout>
            <c:manualLayout>
              <c:xMode val="edge"/>
              <c:yMode val="edge"/>
              <c:x val="0.00976014175575296"/>
              <c:y val="0.185185185185185"/>
            </c:manualLayout>
          </c:layout>
          <c:overlay val="0"/>
        </c:title>
        <c:numFmt formatCode="General" sourceLinked="1"/>
        <c:majorTickMark val="out"/>
        <c:minorTickMark val="none"/>
        <c:tickLblPos val="nextTo"/>
        <c:crossAx val="-2078241720"/>
        <c:crosses val="autoZero"/>
        <c:crossBetween val="midCat"/>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EFE37-0C46-1442-9AB0-4046DABC8D9D}" type="datetimeFigureOut">
              <a:rPr lang="en-US" smtClean="0"/>
              <a:t>8/9/17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ADA4B-2EE4-3442-91A8-8693E769A6F7}" type="slidenum">
              <a:rPr lang="en-US" smtClean="0"/>
              <a:t>‹#›</a:t>
            </a:fld>
            <a:endParaRPr lang="en-US" dirty="0"/>
          </a:p>
        </p:txBody>
      </p:sp>
    </p:spTree>
    <p:extLst>
      <p:ext uri="{BB962C8B-B14F-4D97-AF65-F5344CB8AC3E}">
        <p14:creationId xmlns:p14="http://schemas.microsoft.com/office/powerpoint/2010/main" val="17687483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0" baseline="0" dirty="0" smtClean="0"/>
              <a:t>The Power Point is divided into five sections. The introduction section that introduces Paleoclimate and how it used to reconstruct ancient climate. The most important section is the data analysis section. These sections are based on a well developed Tree Ring Precipitation Data Analysis activity adapted from a NOAA Lab. There are two extensions to this activity -  calculating data anomaly and standard deviation, which are two very important statistical measurements in science especially in the evaluation of climate data.</a:t>
            </a:r>
          </a:p>
          <a:p>
            <a:endParaRPr lang="en-US" b="1" dirty="0" smtClean="0"/>
          </a:p>
          <a:p>
            <a:r>
              <a:rPr lang="en-US" b="1" dirty="0" smtClean="0"/>
              <a:t>Image: </a:t>
            </a:r>
            <a:r>
              <a:rPr lang="en-US" dirty="0" smtClean="0"/>
              <a:t>Oak 1772-871</a:t>
            </a:r>
          </a:p>
          <a:p>
            <a:r>
              <a:rPr lang="en-US" b="1" dirty="0" smtClean="0"/>
              <a:t>Author: </a:t>
            </a:r>
            <a:r>
              <a:rPr lang="en-US" dirty="0" smtClean="0"/>
              <a:t>Magazine MIZZOU</a:t>
            </a:r>
            <a:r>
              <a:rPr lang="en-US" baseline="0" dirty="0" smtClean="0"/>
              <a:t> </a:t>
            </a:r>
            <a:r>
              <a:rPr lang="en-US" dirty="0" smtClean="0"/>
              <a:t>University of Missouri </a:t>
            </a:r>
          </a:p>
          <a:p>
            <a:r>
              <a:rPr lang="en-US" b="1" dirty="0" smtClean="0"/>
              <a:t>Link:</a:t>
            </a:r>
            <a:r>
              <a:rPr lang="en-US" b="1" baseline="0" dirty="0" smtClean="0"/>
              <a:t> </a:t>
            </a:r>
            <a:r>
              <a:rPr lang="en-US" baseline="0" dirty="0" smtClean="0"/>
              <a:t>https://mizzoumag.missouri.edu/wp-content/uploads/2013/05/tree-rings-0019_web.jpg</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a:t>
            </a:fld>
            <a:endParaRPr lang="en-US" dirty="0"/>
          </a:p>
        </p:txBody>
      </p:sp>
    </p:spTree>
    <p:extLst>
      <p:ext uri="{BB962C8B-B14F-4D97-AF65-F5344CB8AC3E}">
        <p14:creationId xmlns:p14="http://schemas.microsoft.com/office/powerpoint/2010/main" val="270333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Resource</a:t>
            </a:r>
            <a:r>
              <a:rPr lang="en-US" dirty="0" smtClean="0"/>
              <a:t>: Website The Science</a:t>
            </a:r>
            <a:r>
              <a:rPr lang="en-US" baseline="0" dirty="0" smtClean="0"/>
              <a:t> of Tree Rings</a:t>
            </a:r>
            <a:endParaRPr lang="en-US" dirty="0" smtClean="0"/>
          </a:p>
          <a:p>
            <a:r>
              <a:rPr lang="en-US" b="1" dirty="0" smtClean="0"/>
              <a:t>Link:</a:t>
            </a:r>
            <a:r>
              <a:rPr lang="en-US" b="1" baseline="0" dirty="0" smtClean="0"/>
              <a:t> </a:t>
            </a:r>
            <a:r>
              <a:rPr lang="en-US" baseline="0" dirty="0" smtClean="0"/>
              <a:t>http://web.utk.edu/~grissino/index.htm</a:t>
            </a:r>
          </a:p>
          <a:p>
            <a:r>
              <a:rPr lang="en-US" baseline="0" dirty="0" smtClean="0"/>
              <a:t>The resources is provided in case a student take special interest in this field. This website has en extensive photo gallery and resources on the field of Dendrochronology.</a:t>
            </a:r>
            <a:endParaRPr lang="en-US" dirty="0" smtClean="0"/>
          </a:p>
          <a:p>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10</a:t>
            </a:fld>
            <a:endParaRPr lang="en-US" dirty="0"/>
          </a:p>
        </p:txBody>
      </p:sp>
    </p:spTree>
    <p:extLst>
      <p:ext uri="{BB962C8B-B14F-4D97-AF65-F5344CB8AC3E}">
        <p14:creationId xmlns:p14="http://schemas.microsoft.com/office/powerpoint/2010/main" val="203994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0" baseline="0" dirty="0" smtClean="0"/>
              <a:t>The lab printout is essential for the completion of this unit. The PDF of the Tree Rings EPA lab is provided as well as support data text files and spreadsheets to help facilitate the instruction as needed. The Power Point is a support tool for the lab. The power point has two extension activities that are not in the PDF. The sections are calculating anomaly and standard deviation. </a:t>
            </a:r>
            <a:endParaRPr lang="en-US" b="1" dirty="0" smtClean="0"/>
          </a:p>
          <a:p>
            <a:endParaRPr lang="en-US" b="1" dirty="0" smtClean="0"/>
          </a:p>
          <a:p>
            <a:r>
              <a:rPr lang="en-US" b="1" dirty="0" smtClean="0"/>
              <a:t>Lab.</a:t>
            </a:r>
            <a:r>
              <a:rPr lang="en-US" b="1" baseline="0" dirty="0" smtClean="0"/>
              <a:t> </a:t>
            </a:r>
            <a:r>
              <a:rPr lang="en-US" baseline="0" dirty="0" smtClean="0"/>
              <a:t>Tree Rings EPA Lab PDF</a:t>
            </a:r>
          </a:p>
          <a:p>
            <a:r>
              <a:rPr lang="en-US" b="1" baseline="0" dirty="0" smtClean="0"/>
              <a:t>Author</a:t>
            </a:r>
            <a:r>
              <a:rPr lang="en-US" baseline="0" dirty="0" smtClean="0"/>
              <a:t>: EPA (Environmental Protection Agency)</a:t>
            </a:r>
          </a:p>
          <a:p>
            <a:r>
              <a:rPr lang="en-US" b="1" baseline="0" dirty="0" smtClean="0"/>
              <a:t>Link: </a:t>
            </a:r>
            <a:r>
              <a:rPr lang="en-US" baseline="0" dirty="0" smtClean="0"/>
              <a:t>https://www3.epa.gov/climatechange//kids/documents/tree-rings.pdf</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11</a:t>
            </a:fld>
            <a:endParaRPr lang="en-US" dirty="0"/>
          </a:p>
        </p:txBody>
      </p:sp>
    </p:spTree>
    <p:extLst>
      <p:ext uri="{BB962C8B-B14F-4D97-AF65-F5344CB8AC3E}">
        <p14:creationId xmlns:p14="http://schemas.microsoft.com/office/powerpoint/2010/main" val="336428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0" dirty="0" smtClean="0"/>
              <a:t>This</a:t>
            </a:r>
            <a:r>
              <a:rPr lang="en-US" b="0" baseline="0" dirty="0" smtClean="0"/>
              <a:t> activity is an EPA activity the PDF is provided. Students will need copies of the tree rings provided in the PDF. The tree rings can be access using links to PDF’s or printing the last four pages of the PDF activity after the Student Analysis Worksheet. Each student will need a Analysis Worksheet and one of the tree rings. The tree rings after the Student Analysis Sheet have all the information about the tree rings the students will need. The PDF version does not.</a:t>
            </a:r>
            <a:endParaRPr lang="en-US" b="1" dirty="0" smtClean="0"/>
          </a:p>
          <a:p>
            <a:r>
              <a:rPr lang="en-US" b="1" dirty="0" smtClean="0"/>
              <a:t>Lab</a:t>
            </a:r>
            <a:r>
              <a:rPr lang="en-US" dirty="0" smtClean="0"/>
              <a:t>:</a:t>
            </a:r>
            <a:r>
              <a:rPr lang="en-US" baseline="0" dirty="0" smtClean="0"/>
              <a:t> The Rings: Living Records of Climate PDF</a:t>
            </a:r>
            <a:endParaRPr lang="en-US" dirty="0" smtClean="0"/>
          </a:p>
          <a:p>
            <a:r>
              <a:rPr lang="en-US" b="1" dirty="0" smtClean="0"/>
              <a:t>Author: </a:t>
            </a:r>
            <a:r>
              <a:rPr lang="en-US" dirty="0" smtClean="0"/>
              <a:t>EPA</a:t>
            </a:r>
          </a:p>
          <a:p>
            <a:r>
              <a:rPr lang="en-US" b="1" dirty="0" smtClean="0"/>
              <a:t>Link: </a:t>
            </a:r>
            <a:r>
              <a:rPr lang="en-US" dirty="0" smtClean="0"/>
              <a:t>https://www3.epa.gov/climatechange//kids/documents/tree-rings.pdf</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12</a:t>
            </a:fld>
            <a:endParaRPr lang="en-US" dirty="0"/>
          </a:p>
        </p:txBody>
      </p:sp>
    </p:spTree>
    <p:extLst>
      <p:ext uri="{BB962C8B-B14F-4D97-AF65-F5344CB8AC3E}">
        <p14:creationId xmlns:p14="http://schemas.microsoft.com/office/powerpoint/2010/main" val="394114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Reading: </a:t>
            </a:r>
            <a:r>
              <a:rPr lang="en-US" b="0" dirty="0" smtClean="0"/>
              <a:t>Paleoclimatology:</a:t>
            </a:r>
            <a:r>
              <a:rPr lang="en-US" b="0" baseline="0" dirty="0" smtClean="0"/>
              <a:t> Climate Close-up PDF</a:t>
            </a:r>
          </a:p>
          <a:p>
            <a:r>
              <a:rPr lang="en-US" b="1" baseline="0" dirty="0" smtClean="0"/>
              <a:t>Author: </a:t>
            </a:r>
            <a:r>
              <a:rPr lang="en-US" b="0" baseline="0" dirty="0" smtClean="0"/>
              <a:t>Earth Observatory, NASA</a:t>
            </a:r>
          </a:p>
          <a:p>
            <a:r>
              <a:rPr lang="en-US" b="1" baseline="0" dirty="0" smtClean="0"/>
              <a:t>Link: </a:t>
            </a:r>
            <a:r>
              <a:rPr lang="en-US" b="0" baseline="0" dirty="0" smtClean="0"/>
              <a:t>https://earthobservatory.nasa.gov/Features/Paleoclimatology_CloseUp/</a:t>
            </a:r>
            <a:endParaRPr lang="en-US" b="0" dirty="0" smtClean="0"/>
          </a:p>
          <a:p>
            <a:endParaRPr lang="en-US" b="0" dirty="0" smtClean="0"/>
          </a:p>
          <a:p>
            <a:r>
              <a:rPr lang="en-US" b="0" dirty="0" smtClean="0"/>
              <a:t>Reading:</a:t>
            </a:r>
            <a:r>
              <a:rPr lang="en-US" b="0" baseline="0" dirty="0" smtClean="0"/>
              <a:t> </a:t>
            </a:r>
            <a:r>
              <a:rPr lang="en-US" b="0" dirty="0" smtClean="0"/>
              <a:t>NASA</a:t>
            </a:r>
            <a:r>
              <a:rPr lang="en-US" b="0" baseline="0" dirty="0" smtClean="0"/>
              <a:t> Climate Kids</a:t>
            </a:r>
            <a:endParaRPr lang="en-US" b="1" dirty="0" smtClean="0"/>
          </a:p>
          <a:p>
            <a:r>
              <a:rPr lang="en-US" b="1" dirty="0" smtClean="0"/>
              <a:t>Link: </a:t>
            </a:r>
            <a:r>
              <a:rPr lang="en-US" dirty="0" smtClean="0"/>
              <a:t>https://climatekids.nasa.gov/review/tree-rings/tree-rings-diagram.jpg</a:t>
            </a:r>
          </a:p>
          <a:p>
            <a:r>
              <a:rPr lang="en-US" b="1" dirty="0" smtClean="0"/>
              <a:t>Page: </a:t>
            </a:r>
            <a:r>
              <a:rPr lang="en-US" dirty="0" smtClean="0"/>
              <a:t>https://climatekids.nasa.gov/tree-rings/</a:t>
            </a:r>
            <a:endParaRPr lang="en-US" dirty="0"/>
          </a:p>
        </p:txBody>
      </p:sp>
      <p:sp>
        <p:nvSpPr>
          <p:cNvPr id="4" name="Slide Number Placeholder 3"/>
          <p:cNvSpPr>
            <a:spLocks noGrp="1"/>
          </p:cNvSpPr>
          <p:nvPr>
            <p:ph type="sldNum" sz="quarter" idx="10"/>
          </p:nvPr>
        </p:nvSpPr>
        <p:spPr/>
        <p:txBody>
          <a:bodyPr/>
          <a:lstStyle/>
          <a:p>
            <a:fld id="{8D540E06-B784-BC40-AF9C-60D2F4D384BB}" type="slidenum">
              <a:rPr lang="en-US" smtClean="0"/>
              <a:t>13</a:t>
            </a:fld>
            <a:endParaRPr lang="en-US" dirty="0"/>
          </a:p>
        </p:txBody>
      </p:sp>
    </p:spTree>
    <p:extLst>
      <p:ext uri="{BB962C8B-B14F-4D97-AF65-F5344CB8AC3E}">
        <p14:creationId xmlns:p14="http://schemas.microsoft.com/office/powerpoint/2010/main" val="66034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Counting the</a:t>
            </a:r>
            <a:r>
              <a:rPr lang="en-US" baseline="0" dirty="0" smtClean="0"/>
              <a:t> tree rings in both directions serves to corroborate the information. Once students are done they should check how many rings they counted with the other students in their group or that have the same tree ring.</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15</a:t>
            </a:fld>
            <a:endParaRPr lang="en-US" dirty="0"/>
          </a:p>
        </p:txBody>
      </p:sp>
    </p:spTree>
    <p:extLst>
      <p:ext uri="{BB962C8B-B14F-4D97-AF65-F5344CB8AC3E}">
        <p14:creationId xmlns:p14="http://schemas.microsoft.com/office/powerpoint/2010/main" val="187833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Students need to subtract</a:t>
            </a:r>
            <a:r>
              <a:rPr lang="en-US" baseline="0" dirty="0" smtClean="0"/>
              <a:t> from the year it was harvested the number of years the tree grew to obtain the year is it was planted.</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16</a:t>
            </a:fld>
            <a:endParaRPr lang="en-US" dirty="0"/>
          </a:p>
        </p:txBody>
      </p:sp>
    </p:spTree>
    <p:extLst>
      <p:ext uri="{BB962C8B-B14F-4D97-AF65-F5344CB8AC3E}">
        <p14:creationId xmlns:p14="http://schemas.microsoft.com/office/powerpoint/2010/main" val="167515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aseline="0" dirty="0" smtClean="0"/>
              <a:t>It’s important that before the numerical precipitation data is obtained that all of the information in relation to the Tree Rings is correct. Especially the year it was planted so that the two data sets correlate to the actual years the tree grew. This is extremely important. The next slide has a table with the information. Once the students have counted the number of rings and calculated the date the tree was planted they are ready to us MYNASADATA website to download the data tables that will be used in Excel. The precipitation data however should extend for the full year when located the precipitation data on the MYNASA website. All files should begin in January of the year planted and end in December of the year harvested.</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17</a:t>
            </a:fld>
            <a:endParaRPr lang="en-US" dirty="0"/>
          </a:p>
        </p:txBody>
      </p:sp>
    </p:spTree>
    <p:extLst>
      <p:ext uri="{BB962C8B-B14F-4D97-AF65-F5344CB8AC3E}">
        <p14:creationId xmlns:p14="http://schemas.microsoft.com/office/powerpoint/2010/main" val="344253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a:t>
            </a:r>
            <a:r>
              <a:rPr lang="en-US" baseline="0" dirty="0" smtClean="0"/>
              <a:t> The center of the page may appear blank or with a graph. If is not blank there is no problem. It will change once they input the data parameters.</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19</a:t>
            </a:fld>
            <a:endParaRPr lang="en-US" dirty="0"/>
          </a:p>
        </p:txBody>
      </p:sp>
    </p:spTree>
    <p:extLst>
      <p:ext uri="{BB962C8B-B14F-4D97-AF65-F5344CB8AC3E}">
        <p14:creationId xmlns:p14="http://schemas.microsoft.com/office/powerpoint/2010/main" val="334081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0" baseline="0" dirty="0" smtClean="0"/>
              <a:t>All ending months for the data sets should be set in December, regardless the month it was harvested in. For the purposes of the precipitation data analysis they need 12 month data periods for the span of the lifetime of the tree.</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20</a:t>
            </a:fld>
            <a:endParaRPr lang="en-US" dirty="0"/>
          </a:p>
        </p:txBody>
      </p:sp>
    </p:spTree>
    <p:extLst>
      <p:ext uri="{BB962C8B-B14F-4D97-AF65-F5344CB8AC3E}">
        <p14:creationId xmlns:p14="http://schemas.microsoft.com/office/powerpoint/2010/main" val="58226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Average</a:t>
            </a:r>
            <a:r>
              <a:rPr lang="en-US" baseline="0" dirty="0" smtClean="0"/>
              <a:t> Precipitation will be used later on in the activity. </a:t>
            </a:r>
          </a:p>
        </p:txBody>
      </p:sp>
      <p:sp>
        <p:nvSpPr>
          <p:cNvPr id="4" name="Slide Number Placeholder 3"/>
          <p:cNvSpPr>
            <a:spLocks noGrp="1"/>
          </p:cNvSpPr>
          <p:nvPr>
            <p:ph type="sldNum" sz="quarter" idx="10"/>
          </p:nvPr>
        </p:nvSpPr>
        <p:spPr/>
        <p:txBody>
          <a:bodyPr/>
          <a:lstStyle/>
          <a:p>
            <a:fld id="{D46ADA4B-2EE4-3442-91A8-8693E769A6F7}" type="slidenum">
              <a:rPr lang="en-US" smtClean="0"/>
              <a:t>23</a:t>
            </a:fld>
            <a:endParaRPr lang="en-US" dirty="0"/>
          </a:p>
        </p:txBody>
      </p:sp>
    </p:spTree>
    <p:extLst>
      <p:ext uri="{BB962C8B-B14F-4D97-AF65-F5344CB8AC3E}">
        <p14:creationId xmlns:p14="http://schemas.microsoft.com/office/powerpoint/2010/main" val="295478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smtClean="0"/>
              <a:t>Students can read the article “What</a:t>
            </a:r>
            <a:r>
              <a:rPr lang="en-US" b="0" baseline="0" dirty="0" smtClean="0"/>
              <a:t> are Proxy Data” PDF which succinctly describes the different types proxies used in paloeclimatology. It doesn’t cover all the different types of paleoclimate data, but it’s a good sample. PDF of the article is provided in the Atmosphere Module.</a:t>
            </a:r>
          </a:p>
          <a:p>
            <a:endParaRPr lang="en-US" b="1" dirty="0" smtClean="0"/>
          </a:p>
          <a:p>
            <a:r>
              <a:rPr lang="en-US" b="1" dirty="0" smtClean="0"/>
              <a:t>Reading: </a:t>
            </a:r>
            <a:r>
              <a:rPr lang="en-US" dirty="0" smtClean="0"/>
              <a:t>What are Proxy Data </a:t>
            </a:r>
          </a:p>
          <a:p>
            <a:r>
              <a:rPr lang="en-US" b="1" dirty="0" smtClean="0"/>
              <a:t>Author:</a:t>
            </a:r>
            <a:r>
              <a:rPr lang="en-US" b="1" baseline="0" dirty="0" smtClean="0"/>
              <a:t> </a:t>
            </a:r>
            <a:r>
              <a:rPr lang="en-US" baseline="0" dirty="0" smtClean="0"/>
              <a:t>NOAA National Center for Environmental Information</a:t>
            </a:r>
          </a:p>
          <a:p>
            <a:r>
              <a:rPr lang="en-US" b="1" baseline="0" dirty="0" smtClean="0"/>
              <a:t>Link: </a:t>
            </a:r>
            <a:r>
              <a:rPr lang="en-US" dirty="0" smtClean="0"/>
              <a:t>https://www.ncdc.noaa.gov/news/what-are-proxy-data</a:t>
            </a:r>
          </a:p>
          <a:p>
            <a:endParaRPr lang="en-US" b="1" dirty="0" smtClean="0"/>
          </a:p>
          <a:p>
            <a:r>
              <a:rPr lang="en-US" b="1" dirty="0" smtClean="0"/>
              <a:t>Image: </a:t>
            </a:r>
            <a:r>
              <a:rPr lang="en-US" dirty="0" smtClean="0"/>
              <a:t>Collage of Different</a:t>
            </a:r>
            <a:r>
              <a:rPr lang="en-US" baseline="0" dirty="0" smtClean="0"/>
              <a:t> types of Paleo Data Source – Called also Proxies</a:t>
            </a:r>
            <a:endParaRPr lang="en-US" dirty="0" smtClean="0"/>
          </a:p>
          <a:p>
            <a:r>
              <a:rPr lang="en-US" b="1" dirty="0" smtClean="0"/>
              <a:t>Author: </a:t>
            </a:r>
            <a:r>
              <a:rPr lang="en-US" dirty="0" smtClean="0"/>
              <a:t>Irish Environment</a:t>
            </a:r>
          </a:p>
          <a:p>
            <a:r>
              <a:rPr lang="en-US" b="1" dirty="0" smtClean="0"/>
              <a:t>Link: </a:t>
            </a:r>
            <a:r>
              <a:rPr lang="en-US" dirty="0" smtClean="0"/>
              <a:t>http://www.irishenvironment.com/iepedia/paleoclimatology/</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2</a:t>
            </a:fld>
            <a:endParaRPr lang="en-US" dirty="0"/>
          </a:p>
        </p:txBody>
      </p:sp>
    </p:spTree>
    <p:extLst>
      <p:ext uri="{BB962C8B-B14F-4D97-AF65-F5344CB8AC3E}">
        <p14:creationId xmlns:p14="http://schemas.microsoft.com/office/powerpoint/2010/main" val="9157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0" dirty="0" smtClean="0"/>
              <a:t>Ask</a:t>
            </a:r>
            <a:r>
              <a:rPr lang="en-US" b="0" baseline="0" dirty="0" smtClean="0"/>
              <a:t> them what information can they obtain from this graph. Ask them to make some generalizations. This is important because this will give them a visual sense of how analyzing the data using statistical methods can help derive information that other wise might be hidden. In the next Lab. they will have the opportunity to use the same numerical data used for this graph to create their own graphs using statistics to reveal important climate patterns.</a:t>
            </a:r>
            <a:endParaRPr lang="en-US" b="1" dirty="0"/>
          </a:p>
        </p:txBody>
      </p:sp>
      <p:sp>
        <p:nvSpPr>
          <p:cNvPr id="4" name="Slide Number Placeholder 3"/>
          <p:cNvSpPr>
            <a:spLocks noGrp="1"/>
          </p:cNvSpPr>
          <p:nvPr>
            <p:ph type="sldNum" sz="quarter" idx="10"/>
          </p:nvPr>
        </p:nvSpPr>
        <p:spPr/>
        <p:txBody>
          <a:bodyPr/>
          <a:lstStyle/>
          <a:p>
            <a:fld id="{D46ADA4B-2EE4-3442-91A8-8693E769A6F7}" type="slidenum">
              <a:rPr lang="en-US" smtClean="0"/>
              <a:t>24</a:t>
            </a:fld>
            <a:endParaRPr lang="en-US" dirty="0"/>
          </a:p>
        </p:txBody>
      </p:sp>
    </p:spTree>
    <p:extLst>
      <p:ext uri="{BB962C8B-B14F-4D97-AF65-F5344CB8AC3E}">
        <p14:creationId xmlns:p14="http://schemas.microsoft.com/office/powerpoint/2010/main" val="43788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Before</a:t>
            </a:r>
            <a:r>
              <a:rPr lang="en-US" baseline="0" dirty="0" smtClean="0"/>
              <a:t> students press the SAVE AS button they should make sure all their information is updated by pressing the Update Plot button when it’s red.</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25</a:t>
            </a:fld>
            <a:endParaRPr lang="en-US" dirty="0"/>
          </a:p>
        </p:txBody>
      </p:sp>
    </p:spTree>
    <p:extLst>
      <p:ext uri="{BB962C8B-B14F-4D97-AF65-F5344CB8AC3E}">
        <p14:creationId xmlns:p14="http://schemas.microsoft.com/office/powerpoint/2010/main" val="34666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After</a:t>
            </a:r>
            <a:r>
              <a:rPr lang="en-US" baseline="0" dirty="0" smtClean="0"/>
              <a:t> pressing the </a:t>
            </a:r>
            <a:r>
              <a:rPr lang="en-US" b="1" u="sng" baseline="0" dirty="0" smtClean="0"/>
              <a:t>Save As </a:t>
            </a:r>
            <a:r>
              <a:rPr lang="en-US" b="0" u="none" baseline="0" dirty="0" smtClean="0"/>
              <a:t>button this screen will show up. Next slide describes what to do. This image as well in an abbreviated way. </a:t>
            </a:r>
            <a:endParaRPr lang="en-US" b="1" u="sng" dirty="0"/>
          </a:p>
        </p:txBody>
      </p:sp>
      <p:sp>
        <p:nvSpPr>
          <p:cNvPr id="4" name="Slide Number Placeholder 3"/>
          <p:cNvSpPr>
            <a:spLocks noGrp="1"/>
          </p:cNvSpPr>
          <p:nvPr>
            <p:ph type="sldNum" sz="quarter" idx="10"/>
          </p:nvPr>
        </p:nvSpPr>
        <p:spPr/>
        <p:txBody>
          <a:bodyPr/>
          <a:lstStyle/>
          <a:p>
            <a:fld id="{D46ADA4B-2EE4-3442-91A8-8693E769A6F7}" type="slidenum">
              <a:rPr lang="en-US" smtClean="0"/>
              <a:t>26</a:t>
            </a:fld>
            <a:endParaRPr lang="en-US" dirty="0"/>
          </a:p>
        </p:txBody>
      </p:sp>
    </p:spTree>
    <p:extLst>
      <p:ext uri="{BB962C8B-B14F-4D97-AF65-F5344CB8AC3E}">
        <p14:creationId xmlns:p14="http://schemas.microsoft.com/office/powerpoint/2010/main" val="65846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The</a:t>
            </a:r>
            <a:r>
              <a:rPr lang="en-US" baseline="0" dirty="0" smtClean="0"/>
              <a:t> data will look like this. Save in a text file. Change the file name to name of the city and using the students names or initials. They can save the file in a secure place or they can email the file. They need to know the file name so that they can retrieve it to import in Excel.</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28</a:t>
            </a:fld>
            <a:endParaRPr lang="en-US" dirty="0"/>
          </a:p>
        </p:txBody>
      </p:sp>
    </p:spTree>
    <p:extLst>
      <p:ext uri="{BB962C8B-B14F-4D97-AF65-F5344CB8AC3E}">
        <p14:creationId xmlns:p14="http://schemas.microsoft.com/office/powerpoint/2010/main" val="353690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Emphasize that they need to make sure to select Text file.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29</a:t>
            </a:fld>
            <a:endParaRPr lang="en-US" dirty="0"/>
          </a:p>
        </p:txBody>
      </p:sp>
    </p:spTree>
    <p:extLst>
      <p:ext uri="{BB962C8B-B14F-4D97-AF65-F5344CB8AC3E}">
        <p14:creationId xmlns:p14="http://schemas.microsoft.com/office/powerpoint/2010/main" val="2333988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31</a:t>
            </a:fld>
            <a:endParaRPr lang="en-US" dirty="0"/>
          </a:p>
        </p:txBody>
      </p:sp>
    </p:spTree>
    <p:extLst>
      <p:ext uri="{BB962C8B-B14F-4D97-AF65-F5344CB8AC3E}">
        <p14:creationId xmlns:p14="http://schemas.microsoft.com/office/powerpoint/2010/main" val="381844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34</a:t>
            </a:fld>
            <a:endParaRPr lang="en-US" dirty="0"/>
          </a:p>
        </p:txBody>
      </p:sp>
    </p:spTree>
    <p:extLst>
      <p:ext uri="{BB962C8B-B14F-4D97-AF65-F5344CB8AC3E}">
        <p14:creationId xmlns:p14="http://schemas.microsoft.com/office/powerpoint/2010/main" val="103072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aseline="0" dirty="0" smtClean="0"/>
              <a:t>Encourage the students to figure this out. Discuss as a class an make sure everyone understands how to make these calculations. Ask them what is an average and how is an average different than a total. An average expresses an amount that is typical. The average also helps summarize a large amount of data with a single value. </a:t>
            </a:r>
          </a:p>
          <a:p>
            <a:endParaRPr lang="en-US" baseline="0" dirty="0" smtClean="0"/>
          </a:p>
          <a:p>
            <a:r>
              <a:rPr lang="en-US" b="1" baseline="0" dirty="0" smtClean="0"/>
              <a:t>Reading: </a:t>
            </a:r>
            <a:r>
              <a:rPr lang="en-US" baseline="0" dirty="0" smtClean="0"/>
              <a:t>Averages and Normals </a:t>
            </a:r>
            <a:r>
              <a:rPr lang="en-US" b="1" baseline="0" dirty="0" smtClean="0"/>
              <a:t>PDF</a:t>
            </a:r>
          </a:p>
          <a:p>
            <a:r>
              <a:rPr lang="en-US" b="1" baseline="0" dirty="0" smtClean="0"/>
              <a:t>Author: </a:t>
            </a:r>
            <a:r>
              <a:rPr lang="en-US" baseline="0" dirty="0" smtClean="0"/>
              <a:t>North Carolina State</a:t>
            </a:r>
          </a:p>
          <a:p>
            <a:r>
              <a:rPr lang="en-US" b="1" baseline="0" dirty="0" smtClean="0"/>
              <a:t>Link: </a:t>
            </a:r>
            <a:r>
              <a:rPr lang="en-US" baseline="0" dirty="0" smtClean="0"/>
              <a:t>http://climate.ncsu.edu/edu/k12/.avgandnormals</a:t>
            </a:r>
          </a:p>
          <a:p>
            <a:endParaRPr lang="en-US" baseline="0" dirty="0" smtClean="0"/>
          </a:p>
        </p:txBody>
      </p:sp>
      <p:sp>
        <p:nvSpPr>
          <p:cNvPr id="4" name="Slide Number Placeholder 3"/>
          <p:cNvSpPr>
            <a:spLocks noGrp="1"/>
          </p:cNvSpPr>
          <p:nvPr>
            <p:ph type="sldNum" sz="quarter" idx="10"/>
          </p:nvPr>
        </p:nvSpPr>
        <p:spPr/>
        <p:txBody>
          <a:bodyPr/>
          <a:lstStyle/>
          <a:p>
            <a:fld id="{D46ADA4B-2EE4-3442-91A8-8693E769A6F7}" type="slidenum">
              <a:rPr lang="en-US" smtClean="0"/>
              <a:t>36</a:t>
            </a:fld>
            <a:endParaRPr lang="en-US" dirty="0"/>
          </a:p>
        </p:txBody>
      </p:sp>
    </p:spTree>
    <p:extLst>
      <p:ext uri="{BB962C8B-B14F-4D97-AF65-F5344CB8AC3E}">
        <p14:creationId xmlns:p14="http://schemas.microsoft.com/office/powerpoint/2010/main" val="149596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There are Excel</a:t>
            </a:r>
            <a:r>
              <a:rPr lang="en-US" baseline="0" dirty="0" smtClean="0"/>
              <a:t> Tutorials on Youtube for Mac and PC.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38</a:t>
            </a:fld>
            <a:endParaRPr lang="en-US" dirty="0"/>
          </a:p>
        </p:txBody>
      </p:sp>
    </p:spTree>
    <p:extLst>
      <p:ext uri="{BB962C8B-B14F-4D97-AF65-F5344CB8AC3E}">
        <p14:creationId xmlns:p14="http://schemas.microsoft.com/office/powerpoint/2010/main" val="4108631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Patience is important. It</a:t>
            </a:r>
            <a:r>
              <a:rPr lang="en-US" baseline="0" dirty="0" smtClean="0"/>
              <a:t> will take more than a few trials and errors to obtain the values because of the mechanics if having to go to column B to high light the data for each year. It is worth it. They are learning how to use the tool proficiently. There will be students that will master it right away. Ask those students to go around the room to teach others. If you are projecting the spread sheet as you do it have one of the students demonstrate to others how to insert the formula and highlight the data values to be entered in the formula.</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40</a:t>
            </a:fld>
            <a:endParaRPr lang="en-US" dirty="0"/>
          </a:p>
        </p:txBody>
      </p:sp>
    </p:spTree>
    <p:extLst>
      <p:ext uri="{BB962C8B-B14F-4D97-AF65-F5344CB8AC3E}">
        <p14:creationId xmlns:p14="http://schemas.microsoft.com/office/powerpoint/2010/main" val="138342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Discussion:  </a:t>
            </a:r>
            <a:r>
              <a:rPr lang="en-US" baseline="0" dirty="0" smtClean="0"/>
              <a:t>In class discussion let the students try to come up with a definition for paleoclimatology base on what they think it means. Give them two clues and see what they come up with.</a:t>
            </a:r>
          </a:p>
          <a:p>
            <a:endParaRPr lang="en-US" baseline="0" dirty="0" smtClean="0"/>
          </a:p>
          <a:p>
            <a:r>
              <a:rPr lang="en-US" b="1" baseline="0" dirty="0" smtClean="0"/>
              <a:t>Reading: </a:t>
            </a:r>
            <a:r>
              <a:rPr lang="en-US" b="0" baseline="0" dirty="0" smtClean="0"/>
              <a:t>What is Paleoclimatology?</a:t>
            </a:r>
            <a:endParaRPr lang="en-US" b="1" baseline="0" dirty="0" smtClean="0"/>
          </a:p>
          <a:p>
            <a:r>
              <a:rPr lang="en-US" b="1" baseline="0" dirty="0" smtClean="0"/>
              <a:t>Author: </a:t>
            </a:r>
            <a:r>
              <a:rPr lang="en-US" baseline="0" dirty="0" smtClean="0"/>
              <a:t>NOAA National Center for Environmental Information</a:t>
            </a:r>
          </a:p>
          <a:p>
            <a:r>
              <a:rPr lang="en-US" b="1" baseline="0" dirty="0" smtClean="0"/>
              <a:t>Link: </a:t>
            </a:r>
            <a:r>
              <a:rPr lang="en-US" baseline="0" dirty="0" smtClean="0"/>
              <a:t>https://www.ncdc.noaa.gov/news/what-paleoclimatology</a:t>
            </a:r>
            <a:endParaRPr lang="en-US" dirty="0" smtClean="0"/>
          </a:p>
          <a:p>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3</a:t>
            </a:fld>
            <a:endParaRPr lang="en-US" dirty="0"/>
          </a:p>
        </p:txBody>
      </p:sp>
    </p:spTree>
    <p:extLst>
      <p:ext uri="{BB962C8B-B14F-4D97-AF65-F5344CB8AC3E}">
        <p14:creationId xmlns:p14="http://schemas.microsoft.com/office/powerpoint/2010/main" val="298846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are tutorials on Youtube</a:t>
            </a:r>
            <a:r>
              <a:rPr lang="en-US" baseline="0" dirty="0" smtClean="0"/>
              <a:t> that demonstrate how to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41</a:t>
            </a:fld>
            <a:endParaRPr lang="en-US" dirty="0"/>
          </a:p>
        </p:txBody>
      </p:sp>
    </p:spTree>
    <p:extLst>
      <p:ext uri="{BB962C8B-B14F-4D97-AF65-F5344CB8AC3E}">
        <p14:creationId xmlns:p14="http://schemas.microsoft.com/office/powerpoint/2010/main" val="29459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0" baseline="0" dirty="0" smtClean="0"/>
              <a:t>Ask them to compare the information they have obtained from this statistical method to the graph produced by the MY NASA DATA Tool.  How does this statistical methods help them answer some of the questions in the EPA Tree Ring Lab.</a:t>
            </a:r>
            <a:endParaRPr lang="en-US" b="1" dirty="0"/>
          </a:p>
        </p:txBody>
      </p:sp>
      <p:sp>
        <p:nvSpPr>
          <p:cNvPr id="4" name="Slide Number Placeholder 3"/>
          <p:cNvSpPr>
            <a:spLocks noGrp="1"/>
          </p:cNvSpPr>
          <p:nvPr>
            <p:ph type="sldNum" sz="quarter" idx="10"/>
          </p:nvPr>
        </p:nvSpPr>
        <p:spPr/>
        <p:txBody>
          <a:bodyPr/>
          <a:lstStyle/>
          <a:p>
            <a:fld id="{D46ADA4B-2EE4-3442-91A8-8693E769A6F7}" type="slidenum">
              <a:rPr lang="en-US" smtClean="0"/>
              <a:t>42</a:t>
            </a:fld>
            <a:endParaRPr lang="en-US" dirty="0"/>
          </a:p>
        </p:txBody>
      </p:sp>
    </p:spTree>
    <p:extLst>
      <p:ext uri="{BB962C8B-B14F-4D97-AF65-F5344CB8AC3E}">
        <p14:creationId xmlns:p14="http://schemas.microsoft.com/office/powerpoint/2010/main" val="3377797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This data graph has nothing to do with the actual data they are analyzing</a:t>
            </a:r>
            <a:r>
              <a:rPr lang="en-US" baseline="0" dirty="0" smtClean="0"/>
              <a:t> but it helps them compare the first graph that contained all the monthly readings and a graph that has annual averages. It is easier to identify patterns and cycles over long periods of time. When it comes to climate variability it’s important to used large sets of data to be able to identify patterns and events that are out of the ordinary.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43</a:t>
            </a:fld>
            <a:endParaRPr lang="en-US" dirty="0"/>
          </a:p>
        </p:txBody>
      </p:sp>
    </p:spTree>
    <p:extLst>
      <p:ext uri="{BB962C8B-B14F-4D97-AF65-F5344CB8AC3E}">
        <p14:creationId xmlns:p14="http://schemas.microsoft.com/office/powerpoint/2010/main" val="2370456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Using the clustered graph it’s easier to see the year of the most precipitation</a:t>
            </a:r>
            <a:r>
              <a:rPr lang="en-US" baseline="0" dirty="0" smtClean="0"/>
              <a:t> and the least. They can also notice that by just using the Total Annual Precipitation data for some of them it might be a little difficult to make a clear distinction between two data points. This is helpful because once they calculate the mean of the data they will see these very tiny differences become clear.</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46</a:t>
            </a:fld>
            <a:endParaRPr lang="en-US" dirty="0"/>
          </a:p>
        </p:txBody>
      </p:sp>
    </p:spTree>
    <p:extLst>
      <p:ext uri="{BB962C8B-B14F-4D97-AF65-F5344CB8AC3E}">
        <p14:creationId xmlns:p14="http://schemas.microsoft.com/office/powerpoint/2010/main" val="3320193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Discuss</a:t>
            </a:r>
            <a:r>
              <a:rPr lang="en-US" baseline="0" dirty="0" smtClean="0"/>
              <a:t> all three averages with students. </a:t>
            </a:r>
          </a:p>
          <a:p>
            <a:r>
              <a:rPr lang="en-US" baseline="0" dirty="0" smtClean="0"/>
              <a:t>Mean = Add all values and divide by the total of values.</a:t>
            </a:r>
          </a:p>
          <a:p>
            <a:r>
              <a:rPr lang="en-US" baseline="0" dirty="0" smtClean="0"/>
              <a:t>Median = Line the values in order and find the middle number.</a:t>
            </a:r>
          </a:p>
          <a:p>
            <a:r>
              <a:rPr lang="en-US" baseline="0" dirty="0" smtClean="0"/>
              <a:t>Mode = The number that appears most often in the set of numbers.</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48</a:t>
            </a:fld>
            <a:endParaRPr lang="en-US" dirty="0"/>
          </a:p>
        </p:txBody>
      </p:sp>
    </p:spTree>
    <p:extLst>
      <p:ext uri="{BB962C8B-B14F-4D97-AF65-F5344CB8AC3E}">
        <p14:creationId xmlns:p14="http://schemas.microsoft.com/office/powerpoint/2010/main" val="1693627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49</a:t>
            </a:fld>
            <a:endParaRPr lang="en-US" dirty="0"/>
          </a:p>
        </p:txBody>
      </p:sp>
    </p:spTree>
    <p:extLst>
      <p:ext uri="{BB962C8B-B14F-4D97-AF65-F5344CB8AC3E}">
        <p14:creationId xmlns:p14="http://schemas.microsoft.com/office/powerpoint/2010/main" val="2305884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It is important</a:t>
            </a:r>
            <a:r>
              <a:rPr lang="en-US" baseline="0" dirty="0" smtClean="0"/>
              <a:t> to discuss every calculation to ask students first how to go about the calculation. After determining it then ask students to explain why that method works. Using a computational tool facilitates the process. In order for them to analyze the data they need to understand how the values are obtained as well.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50</a:t>
            </a:fld>
            <a:endParaRPr lang="en-US" dirty="0"/>
          </a:p>
        </p:txBody>
      </p:sp>
    </p:spTree>
    <p:extLst>
      <p:ext uri="{BB962C8B-B14F-4D97-AF65-F5344CB8AC3E}">
        <p14:creationId xmlns:p14="http://schemas.microsoft.com/office/powerpoint/2010/main" val="1873674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As these</a:t>
            </a:r>
            <a:r>
              <a:rPr lang="en-US" baseline="0" dirty="0" smtClean="0"/>
              <a:t> changes are being made discuss briefly what changes they see on the graph. This will help them gain and understanding of what they are doing and learn how to use the tool.</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53</a:t>
            </a:fld>
            <a:endParaRPr lang="en-US" dirty="0"/>
          </a:p>
        </p:txBody>
      </p:sp>
    </p:spTree>
    <p:extLst>
      <p:ext uri="{BB962C8B-B14F-4D97-AF65-F5344CB8AC3E}">
        <p14:creationId xmlns:p14="http://schemas.microsoft.com/office/powerpoint/2010/main" val="4210363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0" dirty="0" smtClean="0"/>
              <a:t>Discuss</a:t>
            </a:r>
            <a:r>
              <a:rPr lang="en-US" b="0" baseline="0" dirty="0" smtClean="0"/>
              <a:t> with students the changes on the graph. Have them see how the scale on the Y axis changes by using increments of .50 rather than one. Ask them – How does it make a difference with respect to reading a graph. Not all students have the same set of data they can experiment with the values to see which set of min. and max. helps read the values on the graph better.</a:t>
            </a:r>
            <a:endParaRPr lang="en-US" b="1" dirty="0"/>
          </a:p>
        </p:txBody>
      </p:sp>
      <p:sp>
        <p:nvSpPr>
          <p:cNvPr id="4" name="Slide Number Placeholder 3"/>
          <p:cNvSpPr>
            <a:spLocks noGrp="1"/>
          </p:cNvSpPr>
          <p:nvPr>
            <p:ph type="sldNum" sz="quarter" idx="10"/>
          </p:nvPr>
        </p:nvSpPr>
        <p:spPr/>
        <p:txBody>
          <a:bodyPr/>
          <a:lstStyle/>
          <a:p>
            <a:fld id="{D46ADA4B-2EE4-3442-91A8-8693E769A6F7}" type="slidenum">
              <a:rPr lang="en-US" smtClean="0"/>
              <a:t>54</a:t>
            </a:fld>
            <a:endParaRPr lang="en-US" dirty="0"/>
          </a:p>
        </p:txBody>
      </p:sp>
    </p:spTree>
    <p:extLst>
      <p:ext uri="{BB962C8B-B14F-4D97-AF65-F5344CB8AC3E}">
        <p14:creationId xmlns:p14="http://schemas.microsoft.com/office/powerpoint/2010/main" val="1991254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0" baseline="0" dirty="0" smtClean="0"/>
              <a:t>Ask them to read the graph. What year was the precipitation the greatest? What year was the least? The mean of the data allows differences to become more apparent. Answering the two questions is easier with the average with differences are subtle than with the Total Annual Precipitation. Once students know how to produce the graph they can create different types of graph to see which one represents the data clearly and which ones help answer different questions.</a:t>
            </a:r>
            <a:endParaRPr lang="en-US" b="1" dirty="0"/>
          </a:p>
        </p:txBody>
      </p:sp>
      <p:sp>
        <p:nvSpPr>
          <p:cNvPr id="4" name="Slide Number Placeholder 3"/>
          <p:cNvSpPr>
            <a:spLocks noGrp="1"/>
          </p:cNvSpPr>
          <p:nvPr>
            <p:ph type="sldNum" sz="quarter" idx="10"/>
          </p:nvPr>
        </p:nvSpPr>
        <p:spPr/>
        <p:txBody>
          <a:bodyPr/>
          <a:lstStyle/>
          <a:p>
            <a:fld id="{D46ADA4B-2EE4-3442-91A8-8693E769A6F7}" type="slidenum">
              <a:rPr lang="en-US" smtClean="0"/>
              <a:t>55</a:t>
            </a:fld>
            <a:endParaRPr lang="en-US" dirty="0"/>
          </a:p>
        </p:txBody>
      </p:sp>
    </p:spTree>
    <p:extLst>
      <p:ext uri="{BB962C8B-B14F-4D97-AF65-F5344CB8AC3E}">
        <p14:creationId xmlns:p14="http://schemas.microsoft.com/office/powerpoint/2010/main" val="57313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smtClean="0"/>
              <a:t>Students can read the article “What</a:t>
            </a:r>
            <a:r>
              <a:rPr lang="en-US" b="0" baseline="0" dirty="0" smtClean="0"/>
              <a:t> are Proxy Data” which succinctly describes the different types of the search and use different types of Paleo data also known as proxy data. It doesn’t cover all the different types of data but is a good sample. PDF of the article is provided in the Atmosphere Module.</a:t>
            </a:r>
          </a:p>
          <a:p>
            <a:endParaRPr lang="en-US" b="1" dirty="0" smtClean="0"/>
          </a:p>
          <a:p>
            <a:r>
              <a:rPr lang="en-US" b="1" dirty="0" smtClean="0"/>
              <a:t>Reading: </a:t>
            </a:r>
            <a:r>
              <a:rPr lang="en-US" dirty="0" smtClean="0"/>
              <a:t>What are Proxy Data </a:t>
            </a:r>
          </a:p>
          <a:p>
            <a:r>
              <a:rPr lang="en-US" b="1" dirty="0" smtClean="0"/>
              <a:t>Author:</a:t>
            </a:r>
            <a:r>
              <a:rPr lang="en-US" b="1" baseline="0" dirty="0" smtClean="0"/>
              <a:t> </a:t>
            </a:r>
            <a:r>
              <a:rPr lang="en-US" baseline="0" dirty="0" smtClean="0"/>
              <a:t>NOAA National Center for Environmental Information</a:t>
            </a:r>
          </a:p>
          <a:p>
            <a:r>
              <a:rPr lang="en-US" b="1" baseline="0" dirty="0" smtClean="0"/>
              <a:t>Link: </a:t>
            </a:r>
            <a:r>
              <a:rPr lang="en-US" dirty="0" smtClean="0"/>
              <a:t>https://www.ncdc.noaa.gov/news/what-are-proxy-data</a:t>
            </a:r>
          </a:p>
          <a:p>
            <a:endParaRPr lang="en-US" dirty="0"/>
          </a:p>
        </p:txBody>
      </p:sp>
      <p:sp>
        <p:nvSpPr>
          <p:cNvPr id="4" name="Slide Number Placeholder 3"/>
          <p:cNvSpPr>
            <a:spLocks noGrp="1"/>
          </p:cNvSpPr>
          <p:nvPr>
            <p:ph type="sldNum" sz="quarter" idx="10"/>
          </p:nvPr>
        </p:nvSpPr>
        <p:spPr/>
        <p:txBody>
          <a:bodyPr/>
          <a:lstStyle/>
          <a:p>
            <a:fld id="{8D540E06-B784-BC40-AF9C-60D2F4D384BB}" type="slidenum">
              <a:rPr lang="en-US" smtClean="0"/>
              <a:t>4</a:t>
            </a:fld>
            <a:endParaRPr lang="en-US" dirty="0"/>
          </a:p>
        </p:txBody>
      </p:sp>
    </p:spTree>
    <p:extLst>
      <p:ext uri="{BB962C8B-B14F-4D97-AF65-F5344CB8AC3E}">
        <p14:creationId xmlns:p14="http://schemas.microsoft.com/office/powerpoint/2010/main" val="1067516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Ask</a:t>
            </a:r>
            <a:r>
              <a:rPr lang="en-US" baseline="0" dirty="0" smtClean="0"/>
              <a:t> student what do they think anomaly is? They can give examples that are not necessarily related to using data. When the are done with this section they will gain a better understanding of what it is and how it is useful.</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56</a:t>
            </a:fld>
            <a:endParaRPr lang="en-US" dirty="0"/>
          </a:p>
        </p:txBody>
      </p:sp>
    </p:spTree>
    <p:extLst>
      <p:ext uri="{BB962C8B-B14F-4D97-AF65-F5344CB8AC3E}">
        <p14:creationId xmlns:p14="http://schemas.microsoft.com/office/powerpoint/2010/main" val="2823163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0" dirty="0" smtClean="0"/>
              <a:t>The</a:t>
            </a:r>
            <a:r>
              <a:rPr lang="en-US" b="0" baseline="0" dirty="0" smtClean="0"/>
              <a:t> lower case  (i) was used in substitution to the upper case I because visually it appears like the roman number 1.</a:t>
            </a:r>
            <a:endParaRPr lang="en-US" b="1" dirty="0"/>
          </a:p>
        </p:txBody>
      </p:sp>
      <p:sp>
        <p:nvSpPr>
          <p:cNvPr id="4" name="Slide Number Placeholder 3"/>
          <p:cNvSpPr>
            <a:spLocks noGrp="1"/>
          </p:cNvSpPr>
          <p:nvPr>
            <p:ph type="sldNum" sz="quarter" idx="10"/>
          </p:nvPr>
        </p:nvSpPr>
        <p:spPr/>
        <p:txBody>
          <a:bodyPr/>
          <a:lstStyle/>
          <a:p>
            <a:fld id="{D46ADA4B-2EE4-3442-91A8-8693E769A6F7}" type="slidenum">
              <a:rPr lang="en-US" smtClean="0"/>
              <a:t>58</a:t>
            </a:fld>
            <a:endParaRPr lang="en-US" dirty="0"/>
          </a:p>
        </p:txBody>
      </p:sp>
    </p:spTree>
    <p:extLst>
      <p:ext uri="{BB962C8B-B14F-4D97-AF65-F5344CB8AC3E}">
        <p14:creationId xmlns:p14="http://schemas.microsoft.com/office/powerpoint/2010/main" val="3487292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aseline="0" dirty="0" smtClean="0"/>
              <a:t>Ask students how would they go about subtracting column I from column H. Once they figure it out or answer ask them how can they do it with a short cut, without having to enter a formula for each cell.</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61</a:t>
            </a:fld>
            <a:endParaRPr lang="en-US" dirty="0"/>
          </a:p>
        </p:txBody>
      </p:sp>
    </p:spTree>
    <p:extLst>
      <p:ext uri="{BB962C8B-B14F-4D97-AF65-F5344CB8AC3E}">
        <p14:creationId xmlns:p14="http://schemas.microsoft.com/office/powerpoint/2010/main" val="3843748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Students have already learned how to label</a:t>
            </a:r>
            <a:r>
              <a:rPr lang="en-US" baseline="0" dirty="0" smtClean="0"/>
              <a:t> their graphs. They should also learn how to copy their graphs into word files to answer the analysis questions for every set of data.</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67</a:t>
            </a:fld>
            <a:endParaRPr lang="en-US" dirty="0"/>
          </a:p>
        </p:txBody>
      </p:sp>
    </p:spTree>
    <p:extLst>
      <p:ext uri="{BB962C8B-B14F-4D97-AF65-F5344CB8AC3E}">
        <p14:creationId xmlns:p14="http://schemas.microsoft.com/office/powerpoint/2010/main" val="784841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b="0" dirty="0" smtClean="0"/>
              <a:t>If students are using the</a:t>
            </a:r>
            <a:r>
              <a:rPr lang="en-US" b="0" baseline="0" dirty="0" smtClean="0"/>
              <a:t> same precipitation data set they will have already calculated this figure when finding the anomalies. Ask Students:  How to calculate the mean for each year of data? How would you do this in Excel?</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How to Calculate Annual Averages</a:t>
            </a:r>
            <a:r>
              <a:rPr lang="en-US" baseline="0" dirty="0" smtClean="0"/>
              <a:t> (Mean) for each year: </a:t>
            </a:r>
            <a:r>
              <a:rPr lang="en-US" dirty="0" smtClean="0"/>
              <a:t>Add the precipitation values per month. Then divided that total by 12 (total number of months</a:t>
            </a:r>
            <a:r>
              <a:rPr lang="en-US" baseline="0" dirty="0" smtClean="0"/>
              <a:t> for each year. Excel formula =SUM()/12 in between the parenthesis they should enter the cell location example from C2:C13 that’s equivalent to 13 cells. In other words from Jan. to Dec. of each year. </a:t>
            </a:r>
            <a:endParaRPr lang="en-US" b="1" dirty="0" smtClean="0"/>
          </a:p>
          <a:p>
            <a:endParaRPr lang="en-US" b="1" dirty="0" smtClean="0"/>
          </a:p>
          <a:p>
            <a:r>
              <a:rPr lang="en-US" b="1" dirty="0" smtClean="0"/>
              <a:t>Reading: </a:t>
            </a:r>
            <a:r>
              <a:rPr lang="en-US" dirty="0" smtClean="0"/>
              <a:t>Standard Deviation</a:t>
            </a:r>
            <a:r>
              <a:rPr lang="en-US" baseline="0" dirty="0" smtClean="0"/>
              <a:t> and Precipitation PDF</a:t>
            </a:r>
          </a:p>
          <a:p>
            <a:r>
              <a:rPr lang="en-US" b="1" baseline="0" dirty="0" smtClean="0"/>
              <a:t>Author: </a:t>
            </a:r>
            <a:r>
              <a:rPr lang="en-US" b="0" baseline="0" dirty="0" smtClean="0"/>
              <a:t>Learner.org</a:t>
            </a:r>
          </a:p>
          <a:p>
            <a:r>
              <a:rPr lang="en-US" b="1" baseline="0" dirty="0" smtClean="0"/>
              <a:t>Link: </a:t>
            </a:r>
            <a:r>
              <a:rPr lang="en-US" baseline="0" dirty="0" smtClean="0"/>
              <a:t>https://www.learner.org/courses/againstallodds/pdfs/AgainstAllOdds_StudentGuide_Unit06.pdf</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68</a:t>
            </a:fld>
            <a:endParaRPr lang="en-US" dirty="0"/>
          </a:p>
        </p:txBody>
      </p:sp>
    </p:spTree>
    <p:extLst>
      <p:ext uri="{BB962C8B-B14F-4D97-AF65-F5344CB8AC3E}">
        <p14:creationId xmlns:p14="http://schemas.microsoft.com/office/powerpoint/2010/main" val="2263795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The formulas are animated and will appear when the down</a:t>
            </a:r>
            <a:r>
              <a:rPr lang="en-US" baseline="0" dirty="0" smtClean="0"/>
              <a:t> button is pressed. Ask students what formula they would use in Excel and how this formula is similar or different than the mathematical formulas they are used to working with.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69</a:t>
            </a:fld>
            <a:endParaRPr lang="en-US" dirty="0"/>
          </a:p>
        </p:txBody>
      </p:sp>
    </p:spTree>
    <p:extLst>
      <p:ext uri="{BB962C8B-B14F-4D97-AF65-F5344CB8AC3E}">
        <p14:creationId xmlns:p14="http://schemas.microsoft.com/office/powerpoint/2010/main" val="2769960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Because</a:t>
            </a:r>
            <a:r>
              <a:rPr lang="en-US" baseline="0" dirty="0" smtClean="0"/>
              <a:t> we are using a sample we subtract 1 from n, which is referred to as Bessel’s correction. </a:t>
            </a:r>
            <a:r>
              <a:rPr lang="en-US" baseline="0" dirty="0" smtClean="0"/>
              <a:t>It is used to sample </a:t>
            </a:r>
            <a:r>
              <a:rPr lang="en-US" baseline="0" dirty="0" smtClean="0"/>
              <a:t>variances. The method corrects the bias in estimation.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72</a:t>
            </a:fld>
            <a:endParaRPr lang="en-US" dirty="0"/>
          </a:p>
        </p:txBody>
      </p:sp>
    </p:spTree>
    <p:extLst>
      <p:ext uri="{BB962C8B-B14F-4D97-AF65-F5344CB8AC3E}">
        <p14:creationId xmlns:p14="http://schemas.microsoft.com/office/powerpoint/2010/main" val="2164083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Standard deviation is </a:t>
            </a:r>
            <a:r>
              <a:rPr lang="en-US" dirty="0" smtClean="0"/>
              <a:t>a</a:t>
            </a:r>
            <a:r>
              <a:rPr lang="en-US" baseline="0" dirty="0" smtClean="0"/>
              <a:t> measure of how spread out the number are from the </a:t>
            </a:r>
          </a:p>
          <a:p>
            <a:r>
              <a:rPr lang="en-US" baseline="0" dirty="0" smtClean="0"/>
              <a:t>When the standard deviation is calculated by adding all the differences from the mean and then it’s divided by the data points – 1. That is going to give us the standard deviation which how far away from the mean are the data points. If the result is a big number it tells us that there are lots of points away from the mean. It it is a small number it tells us most of the numbers are closer to the mean. </a:t>
            </a:r>
            <a:endParaRPr lang="en-US" dirty="0"/>
          </a:p>
        </p:txBody>
      </p:sp>
      <p:sp>
        <p:nvSpPr>
          <p:cNvPr id="4" name="Slide Number Placeholder 3"/>
          <p:cNvSpPr>
            <a:spLocks noGrp="1"/>
          </p:cNvSpPr>
          <p:nvPr>
            <p:ph type="sldNum" sz="quarter" idx="10"/>
          </p:nvPr>
        </p:nvSpPr>
        <p:spPr/>
        <p:txBody>
          <a:bodyPr/>
          <a:lstStyle/>
          <a:p>
            <a:fld id="{D46ADA4B-2EE4-3442-91A8-8693E769A6F7}" type="slidenum">
              <a:rPr lang="en-US" smtClean="0"/>
              <a:t>73</a:t>
            </a:fld>
            <a:endParaRPr lang="en-US" dirty="0"/>
          </a:p>
        </p:txBody>
      </p:sp>
    </p:spTree>
    <p:extLst>
      <p:ext uri="{BB962C8B-B14F-4D97-AF65-F5344CB8AC3E}">
        <p14:creationId xmlns:p14="http://schemas.microsoft.com/office/powerpoint/2010/main" val="184882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Short</a:t>
            </a:r>
            <a:r>
              <a:rPr lang="en-US" b="1" baseline="0" dirty="0" smtClean="0"/>
              <a:t> Reading: </a:t>
            </a:r>
            <a:r>
              <a:rPr lang="en-US" baseline="0" dirty="0" smtClean="0"/>
              <a:t>Paleoclimatology: The Ice Core Record</a:t>
            </a:r>
          </a:p>
          <a:p>
            <a:r>
              <a:rPr lang="en-US" b="1" baseline="0" dirty="0" smtClean="0"/>
              <a:t>Author: </a:t>
            </a:r>
            <a:r>
              <a:rPr lang="en-US" baseline="0" dirty="0" smtClean="0"/>
              <a:t>NASA Earth Observatory</a:t>
            </a:r>
          </a:p>
          <a:p>
            <a:r>
              <a:rPr lang="en-US" b="1" baseline="0" dirty="0" smtClean="0"/>
              <a:t>Link: </a:t>
            </a:r>
            <a:r>
              <a:rPr lang="en-US" baseline="0" dirty="0" smtClean="0"/>
              <a:t>https://earthobservatory.nasa.gov/Features/Paleoclimatology_IceCores/</a:t>
            </a:r>
          </a:p>
          <a:p>
            <a:endParaRPr lang="en-US" dirty="0" smtClean="0"/>
          </a:p>
          <a:p>
            <a:r>
              <a:rPr lang="en-US" b="1" dirty="0" smtClean="0"/>
              <a:t>Image: </a:t>
            </a:r>
            <a:r>
              <a:rPr lang="en-US" dirty="0" smtClean="0"/>
              <a:t>Extracting Ice Cores in Antarctica</a:t>
            </a:r>
          </a:p>
          <a:p>
            <a:r>
              <a:rPr lang="en-US" b="1" dirty="0" smtClean="0"/>
              <a:t>Author: </a:t>
            </a:r>
            <a:r>
              <a:rPr lang="en-US" dirty="0" smtClean="0"/>
              <a:t>DiscoveringAntarctica.org</a:t>
            </a:r>
          </a:p>
          <a:p>
            <a:r>
              <a:rPr lang="en-US" b="1" dirty="0" smtClean="0"/>
              <a:t>Link: </a:t>
            </a:r>
            <a:r>
              <a:rPr lang="en-US" dirty="0" smtClean="0"/>
              <a:t>http://discoveringantarctica.org.uk/wp-content/uploads/2015/11/ice_core_extraction.jpg</a:t>
            </a:r>
          </a:p>
          <a:p>
            <a:endParaRPr lang="en-US" dirty="0" smtClean="0"/>
          </a:p>
        </p:txBody>
      </p:sp>
      <p:sp>
        <p:nvSpPr>
          <p:cNvPr id="4" name="Slide Number Placeholder 3"/>
          <p:cNvSpPr>
            <a:spLocks noGrp="1"/>
          </p:cNvSpPr>
          <p:nvPr>
            <p:ph type="sldNum" sz="quarter" idx="10"/>
          </p:nvPr>
        </p:nvSpPr>
        <p:spPr/>
        <p:txBody>
          <a:bodyPr/>
          <a:lstStyle/>
          <a:p>
            <a:fld id="{8D540E06-B784-BC40-AF9C-60D2F4D384BB}" type="slidenum">
              <a:rPr lang="en-US" smtClean="0"/>
              <a:t>5</a:t>
            </a:fld>
            <a:endParaRPr lang="en-US" dirty="0"/>
          </a:p>
        </p:txBody>
      </p:sp>
    </p:spTree>
    <p:extLst>
      <p:ext uri="{BB962C8B-B14F-4D97-AF65-F5344CB8AC3E}">
        <p14:creationId xmlns:p14="http://schemas.microsoft.com/office/powerpoint/2010/main" val="334359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Reading: </a:t>
            </a:r>
            <a:r>
              <a:rPr lang="en-US" b="0" dirty="0" smtClean="0"/>
              <a:t>A Record From the Deep Fossil Chemistry</a:t>
            </a:r>
          </a:p>
          <a:p>
            <a:r>
              <a:rPr lang="en-US" b="1" dirty="0" smtClean="0"/>
              <a:t>Author: </a:t>
            </a:r>
            <a:r>
              <a:rPr lang="en-US" b="0" dirty="0" smtClean="0"/>
              <a:t>NASA</a:t>
            </a:r>
            <a:r>
              <a:rPr lang="en-US" b="0" baseline="0" dirty="0" smtClean="0"/>
              <a:t> Earth Observatory</a:t>
            </a:r>
          </a:p>
          <a:p>
            <a:r>
              <a:rPr lang="en-US" b="1" baseline="0" dirty="0" smtClean="0"/>
              <a:t>Link: </a:t>
            </a:r>
            <a:r>
              <a:rPr lang="en-US" b="0" baseline="0" dirty="0" smtClean="0"/>
              <a:t>https://earthobservatory.nasa.gov/Features/Paleoclimatology_SedimentCores/paleoclimatology_sediment_cores_2.php</a:t>
            </a:r>
            <a:endParaRPr lang="en-US" b="1" dirty="0" smtClean="0"/>
          </a:p>
          <a:p>
            <a:endParaRPr lang="en-US" b="1" dirty="0" smtClean="0"/>
          </a:p>
          <a:p>
            <a:r>
              <a:rPr lang="en-US" b="1" dirty="0" smtClean="0"/>
              <a:t>Image: </a:t>
            </a:r>
            <a:r>
              <a:rPr lang="en-US" dirty="0" smtClean="0"/>
              <a:t>Different Types</a:t>
            </a:r>
            <a:r>
              <a:rPr lang="en-US" baseline="0" dirty="0" smtClean="0"/>
              <a:t> of Fossils</a:t>
            </a:r>
            <a:endParaRPr lang="en-US" dirty="0" smtClean="0"/>
          </a:p>
          <a:p>
            <a:r>
              <a:rPr lang="en-US" b="1" dirty="0" smtClean="0"/>
              <a:t>Author:</a:t>
            </a:r>
            <a:r>
              <a:rPr lang="en-US" b="1" baseline="0" dirty="0" smtClean="0"/>
              <a:t> </a:t>
            </a:r>
            <a:r>
              <a:rPr lang="en-US" baseline="0" dirty="0" smtClean="0"/>
              <a:t>PBS Learning Media</a:t>
            </a:r>
            <a:endParaRPr lang="en-US" dirty="0" smtClean="0"/>
          </a:p>
          <a:p>
            <a:r>
              <a:rPr lang="en-US" b="1" dirty="0" smtClean="0"/>
              <a:t>Link: </a:t>
            </a:r>
            <a:r>
              <a:rPr lang="en-US" dirty="0" smtClean="0"/>
              <a:t>https://image.pbs.org/poster_images/assets/ess05_int_fossiltype.jpg.resize.710x399.jpg</a:t>
            </a:r>
          </a:p>
          <a:p>
            <a:endParaRPr lang="en-US" dirty="0" smtClean="0"/>
          </a:p>
          <a:p>
            <a:r>
              <a:rPr lang="en-US" dirty="0" smtClean="0"/>
              <a:t>Resource: PBS</a:t>
            </a:r>
            <a:r>
              <a:rPr lang="en-US" baseline="0" dirty="0" smtClean="0"/>
              <a:t> Learning Media Activities About Fossils</a:t>
            </a:r>
            <a:endParaRPr lang="en-US" dirty="0"/>
          </a:p>
        </p:txBody>
      </p:sp>
      <p:sp>
        <p:nvSpPr>
          <p:cNvPr id="4" name="Slide Number Placeholder 3"/>
          <p:cNvSpPr>
            <a:spLocks noGrp="1"/>
          </p:cNvSpPr>
          <p:nvPr>
            <p:ph type="sldNum" sz="quarter" idx="10"/>
          </p:nvPr>
        </p:nvSpPr>
        <p:spPr/>
        <p:txBody>
          <a:bodyPr/>
          <a:lstStyle/>
          <a:p>
            <a:fld id="{8D540E06-B784-BC40-AF9C-60D2F4D384BB}" type="slidenum">
              <a:rPr lang="en-US" smtClean="0"/>
              <a:t>6</a:t>
            </a:fld>
            <a:endParaRPr lang="en-US" dirty="0"/>
          </a:p>
        </p:txBody>
      </p:sp>
    </p:spTree>
    <p:extLst>
      <p:ext uri="{BB962C8B-B14F-4D97-AF65-F5344CB8AC3E}">
        <p14:creationId xmlns:p14="http://schemas.microsoft.com/office/powerpoint/2010/main" val="134360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Reading: </a:t>
            </a:r>
            <a:r>
              <a:rPr lang="en-US" b="0" dirty="0" smtClean="0"/>
              <a:t>Picture</a:t>
            </a:r>
            <a:r>
              <a:rPr lang="en-US" b="0" baseline="0" dirty="0" smtClean="0"/>
              <a:t> Climate: How Pollen Tells Us About Climate. PDF  </a:t>
            </a:r>
            <a:endParaRPr lang="en-US" dirty="0" smtClean="0"/>
          </a:p>
          <a:p>
            <a:r>
              <a:rPr lang="en-US" b="1" dirty="0" smtClean="0"/>
              <a:t>Author:</a:t>
            </a:r>
            <a:r>
              <a:rPr lang="en-US" b="1" baseline="0" dirty="0" smtClean="0"/>
              <a:t> </a:t>
            </a:r>
            <a:r>
              <a:rPr lang="en-US" baseline="0" dirty="0" smtClean="0"/>
              <a:t>NOAA Center for Environmental Information</a:t>
            </a:r>
            <a:endParaRPr lang="en-US" dirty="0" smtClean="0"/>
          </a:p>
          <a:p>
            <a:r>
              <a:rPr lang="en-US" b="1" dirty="0" smtClean="0"/>
              <a:t>Link: </a:t>
            </a:r>
            <a:r>
              <a:rPr lang="en-US" b="0" dirty="0" smtClean="0"/>
              <a:t>https://www.ncdc.noaa.gov/news/picture-climate-how-pollen-tells-us-about-climate</a:t>
            </a:r>
          </a:p>
          <a:p>
            <a:endParaRPr lang="en-US" b="0" dirty="0" smtClean="0"/>
          </a:p>
          <a:p>
            <a:r>
              <a:rPr lang="en-US" b="0" dirty="0" smtClean="0"/>
              <a:t>Image: Bea and Pollen</a:t>
            </a:r>
          </a:p>
          <a:p>
            <a:r>
              <a:rPr lang="en-US" b="0" dirty="0" smtClean="0"/>
              <a:t>Author: </a:t>
            </a:r>
            <a:r>
              <a:rPr lang="en-US" dirty="0" smtClean="0"/>
              <a:t>Mother Nature Network</a:t>
            </a:r>
          </a:p>
          <a:p>
            <a:r>
              <a:rPr lang="en-US" b="1" dirty="0" smtClean="0"/>
              <a:t>Link:</a:t>
            </a:r>
            <a:r>
              <a:rPr lang="en-US" b="1" baseline="0" dirty="0" smtClean="0"/>
              <a:t> </a:t>
            </a:r>
            <a:r>
              <a:rPr lang="en-US" baseline="0" dirty="0" smtClean="0"/>
              <a:t>https://media.mnn.com/assets/images/2017/04/bee-pollen-crop.jpg.560x0_q80_crop-smart.jpg</a:t>
            </a:r>
            <a:endParaRPr lang="en-US" dirty="0" smtClean="0"/>
          </a:p>
          <a:p>
            <a:endParaRPr lang="en-US" dirty="0"/>
          </a:p>
        </p:txBody>
      </p:sp>
      <p:sp>
        <p:nvSpPr>
          <p:cNvPr id="4" name="Slide Number Placeholder 3"/>
          <p:cNvSpPr>
            <a:spLocks noGrp="1"/>
          </p:cNvSpPr>
          <p:nvPr>
            <p:ph type="sldNum" sz="quarter" idx="10"/>
          </p:nvPr>
        </p:nvSpPr>
        <p:spPr/>
        <p:txBody>
          <a:bodyPr/>
          <a:lstStyle/>
          <a:p>
            <a:fld id="{8D540E06-B784-BC40-AF9C-60D2F4D384BB}" type="slidenum">
              <a:rPr lang="en-US" smtClean="0"/>
              <a:t>7</a:t>
            </a:fld>
            <a:endParaRPr lang="en-US" dirty="0"/>
          </a:p>
        </p:txBody>
      </p:sp>
    </p:spTree>
    <p:extLst>
      <p:ext uri="{BB962C8B-B14F-4D97-AF65-F5344CB8AC3E}">
        <p14:creationId xmlns:p14="http://schemas.microsoft.com/office/powerpoint/2010/main" val="45521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Reading: </a:t>
            </a:r>
            <a:r>
              <a:rPr lang="en-US" b="0" dirty="0" smtClean="0"/>
              <a:t>Science</a:t>
            </a:r>
            <a:r>
              <a:rPr lang="en-US" b="0" baseline="0" dirty="0" smtClean="0"/>
              <a:t> Daily Article – 18</a:t>
            </a:r>
            <a:r>
              <a:rPr lang="en-US" b="0" baseline="30000" dirty="0" smtClean="0"/>
              <a:t>th</a:t>
            </a:r>
            <a:r>
              <a:rPr lang="en-US" b="0" baseline="0" dirty="0" smtClean="0"/>
              <a:t> Century Ships Logs’ Predict Future Weather Forecasts</a:t>
            </a:r>
            <a:endParaRPr lang="en-US" b="1" dirty="0" smtClean="0"/>
          </a:p>
          <a:p>
            <a:r>
              <a:rPr lang="en-US" b="1" dirty="0" smtClean="0"/>
              <a:t>Link: </a:t>
            </a:r>
            <a:r>
              <a:rPr lang="en-US" b="0" dirty="0" smtClean="0"/>
              <a:t>https://www.sciencedaily.com/releases/2009/10/091006104627.htm</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Summary: </a:t>
            </a:r>
            <a:r>
              <a:rPr lang="en-US" b="0" dirty="0" smtClean="0"/>
              <a:t>Historical</a:t>
            </a:r>
            <a:r>
              <a:rPr lang="en-US" b="0" baseline="0" dirty="0" smtClean="0"/>
              <a:t> naval logbooks are being used in research into climate change. The books include famous voyagers as the Beagle, Cook’s HMS Discovery and Parry’s polar expedition.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Image: 18</a:t>
            </a:r>
            <a:r>
              <a:rPr lang="en-US" b="0" baseline="30000" dirty="0" smtClean="0"/>
              <a:t>th</a:t>
            </a:r>
            <a:r>
              <a:rPr lang="en-US" b="0" baseline="0" dirty="0" smtClean="0"/>
              <a:t> Century Sailors Log Book</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Author: Daily Mail</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Link: http://i.dailymail.co.uk/i/pix/2008/08/14/article-0-0246375E00000578-43_468x492.jpg</a:t>
            </a:r>
            <a:endParaRPr lang="en-US" b="1" dirty="0" smtClean="0"/>
          </a:p>
        </p:txBody>
      </p:sp>
      <p:sp>
        <p:nvSpPr>
          <p:cNvPr id="4" name="Slide Number Placeholder 3"/>
          <p:cNvSpPr>
            <a:spLocks noGrp="1"/>
          </p:cNvSpPr>
          <p:nvPr>
            <p:ph type="sldNum" sz="quarter" idx="10"/>
          </p:nvPr>
        </p:nvSpPr>
        <p:spPr/>
        <p:txBody>
          <a:bodyPr/>
          <a:lstStyle/>
          <a:p>
            <a:fld id="{8D540E06-B784-BC40-AF9C-60D2F4D384BB}" type="slidenum">
              <a:rPr lang="en-US" smtClean="0"/>
              <a:t>8</a:t>
            </a:fld>
            <a:endParaRPr lang="en-US" dirty="0"/>
          </a:p>
        </p:txBody>
      </p:sp>
    </p:spTree>
    <p:extLst>
      <p:ext uri="{BB962C8B-B14F-4D97-AF65-F5344CB8AC3E}">
        <p14:creationId xmlns:p14="http://schemas.microsoft.com/office/powerpoint/2010/main" val="76108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Reading: </a:t>
            </a:r>
            <a:r>
              <a:rPr lang="en-US" b="0" dirty="0" smtClean="0"/>
              <a:t>Case</a:t>
            </a:r>
            <a:r>
              <a:rPr lang="en-US" b="0" baseline="0" dirty="0" smtClean="0"/>
              <a:t> Study: Studying Tree Rings to Learn About Global Climate PDF Atmosphere Module </a:t>
            </a:r>
            <a:endParaRPr lang="en-US" b="1" dirty="0" smtClean="0"/>
          </a:p>
          <a:p>
            <a:r>
              <a:rPr lang="en-US" b="1" dirty="0" smtClean="0"/>
              <a:t>Author: </a:t>
            </a:r>
            <a:r>
              <a:rPr lang="en-US" b="0" dirty="0" smtClean="0"/>
              <a:t>AMNH</a:t>
            </a:r>
            <a:r>
              <a:rPr lang="en-US" b="0" baseline="0" dirty="0" smtClean="0"/>
              <a:t> (American Museum of Natural History)</a:t>
            </a:r>
            <a:endParaRPr lang="en-US" b="1" dirty="0" smtClean="0"/>
          </a:p>
          <a:p>
            <a:r>
              <a:rPr lang="en-US" b="1" dirty="0" smtClean="0"/>
              <a:t>Link:</a:t>
            </a:r>
            <a:r>
              <a:rPr lang="en-US" b="1" baseline="0" dirty="0" smtClean="0"/>
              <a:t> </a:t>
            </a:r>
            <a:r>
              <a:rPr lang="en-US" b="0" baseline="0" dirty="0" smtClean="0"/>
              <a:t>http://www.amnh.org/explore/resource-collections/earth-inside-and-out/studying-tree-rings-to-learn-about-global-climate/</a:t>
            </a:r>
            <a:endParaRPr lang="en-US" b="0" dirty="0" smtClean="0"/>
          </a:p>
          <a:p>
            <a:endParaRPr lang="en-US" b="1" dirty="0" smtClean="0"/>
          </a:p>
          <a:p>
            <a:r>
              <a:rPr lang="en-US" b="1" dirty="0" smtClean="0"/>
              <a:t>Image: </a:t>
            </a:r>
            <a:r>
              <a:rPr lang="en-US" dirty="0" smtClean="0"/>
              <a:t>Tree</a:t>
            </a:r>
            <a:r>
              <a:rPr lang="en-US" baseline="0" dirty="0" smtClean="0"/>
              <a:t> Ring Credit: Hayakato / Fotolia</a:t>
            </a:r>
          </a:p>
          <a:p>
            <a:r>
              <a:rPr lang="en-US" b="1" baseline="0" dirty="0" smtClean="0"/>
              <a:t>Author</a:t>
            </a:r>
            <a:r>
              <a:rPr lang="en-US" baseline="0" dirty="0" smtClean="0"/>
              <a:t>: Science Daily </a:t>
            </a:r>
          </a:p>
          <a:p>
            <a:r>
              <a:rPr lang="en-US" b="1" baseline="0" dirty="0" smtClean="0"/>
              <a:t>Link: </a:t>
            </a:r>
            <a:r>
              <a:rPr lang="en-US" baseline="0" dirty="0" smtClean="0"/>
              <a:t>https://www.sciencedaily.com/releases/2016/08/160817091040.htm</a:t>
            </a:r>
            <a:endParaRPr lang="en-US" dirty="0"/>
          </a:p>
        </p:txBody>
      </p:sp>
      <p:sp>
        <p:nvSpPr>
          <p:cNvPr id="4" name="Slide Number Placeholder 3"/>
          <p:cNvSpPr>
            <a:spLocks noGrp="1"/>
          </p:cNvSpPr>
          <p:nvPr>
            <p:ph type="sldNum" sz="quarter" idx="10"/>
          </p:nvPr>
        </p:nvSpPr>
        <p:spPr/>
        <p:txBody>
          <a:bodyPr/>
          <a:lstStyle/>
          <a:p>
            <a:fld id="{8D540E06-B784-BC40-AF9C-60D2F4D384BB}" type="slidenum">
              <a:rPr lang="en-US" smtClean="0"/>
              <a:t>9</a:t>
            </a:fld>
            <a:endParaRPr lang="en-US" dirty="0"/>
          </a:p>
        </p:txBody>
      </p:sp>
    </p:spTree>
    <p:extLst>
      <p:ext uri="{BB962C8B-B14F-4D97-AF65-F5344CB8AC3E}">
        <p14:creationId xmlns:p14="http://schemas.microsoft.com/office/powerpoint/2010/main" val="408622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8/9/17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8/9/17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8/9/17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8/9/17</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3.epa.gov/climatechange//kids/documents/tree-ring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nasadata.larc.nasa.gov/las/getUI.do"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150" y="1994149"/>
            <a:ext cx="7543800" cy="1972733"/>
          </a:xfrm>
        </p:spPr>
        <p:txBody>
          <a:bodyPr/>
          <a:lstStyle/>
          <a:p>
            <a:r>
              <a:rPr lang="en-US" dirty="0" smtClean="0">
                <a:latin typeface="Century Gothic"/>
                <a:cs typeface="Century Gothic"/>
              </a:rPr>
              <a:t>Tree Rings and Precipitation Data Lab</a:t>
            </a:r>
            <a:endParaRPr lang="en-US" dirty="0">
              <a:latin typeface="Century Gothic"/>
              <a:cs typeface="Century Gothic"/>
            </a:endParaRPr>
          </a:p>
        </p:txBody>
      </p:sp>
      <p:sp>
        <p:nvSpPr>
          <p:cNvPr id="3" name="Subtitle 2"/>
          <p:cNvSpPr>
            <a:spLocks noGrp="1"/>
          </p:cNvSpPr>
          <p:nvPr>
            <p:ph type="subTitle" idx="1"/>
          </p:nvPr>
        </p:nvSpPr>
        <p:spPr/>
        <p:txBody>
          <a:bodyPr/>
          <a:lstStyle/>
          <a:p>
            <a:endParaRPr lang="en-US" dirty="0"/>
          </a:p>
        </p:txBody>
      </p:sp>
      <p:pic>
        <p:nvPicPr>
          <p:cNvPr id="4" name="Picture 3" descr="tree-rings-0019_w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92" y="3966882"/>
            <a:ext cx="8706817" cy="2606546"/>
          </a:xfrm>
          <a:prstGeom prst="rect">
            <a:avLst/>
          </a:prstGeom>
        </p:spPr>
      </p:pic>
    </p:spTree>
    <p:extLst>
      <p:ext uri="{BB962C8B-B14F-4D97-AF65-F5344CB8AC3E}">
        <p14:creationId xmlns:p14="http://schemas.microsoft.com/office/powerpoint/2010/main" val="438785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06" y="810152"/>
            <a:ext cx="8609414" cy="1400530"/>
          </a:xfrm>
        </p:spPr>
        <p:txBody>
          <a:bodyPr>
            <a:normAutofit fontScale="90000"/>
          </a:bodyPr>
          <a:lstStyle/>
          <a:p>
            <a:pPr algn="ctr"/>
            <a:r>
              <a:rPr lang="en-US" sz="5300" dirty="0" smtClean="0">
                <a:latin typeface="Century Gothic"/>
                <a:cs typeface="Century Gothic"/>
              </a:rPr>
              <a:t>Tree Rings - Dendrochrology </a:t>
            </a:r>
            <a:r>
              <a:rPr lang="en-US" dirty="0"/>
              <a:t/>
            </a:r>
            <a:br>
              <a:rPr lang="en-US" dirty="0"/>
            </a:br>
            <a:endParaRPr lang="en-US" dirty="0"/>
          </a:p>
        </p:txBody>
      </p:sp>
      <p:sp>
        <p:nvSpPr>
          <p:cNvPr id="3" name="Content Placeholder 2"/>
          <p:cNvSpPr>
            <a:spLocks noGrp="1"/>
          </p:cNvSpPr>
          <p:nvPr>
            <p:ph idx="1"/>
          </p:nvPr>
        </p:nvSpPr>
        <p:spPr>
          <a:xfrm>
            <a:off x="417725" y="2210682"/>
            <a:ext cx="8415795" cy="4139705"/>
          </a:xfrm>
          <a:solidFill>
            <a:srgbClr val="0F7ECA"/>
          </a:solidFill>
        </p:spPr>
        <p:txBody>
          <a:bodyPr anchor="t">
            <a:normAutofit/>
          </a:bodyPr>
          <a:lstStyle/>
          <a:p>
            <a:pPr marL="282575" lvl="1" indent="0">
              <a:buNone/>
            </a:pPr>
            <a:r>
              <a:rPr lang="en-US" sz="2400" dirty="0" smtClean="0">
                <a:latin typeface="Century Gothic"/>
                <a:cs typeface="Century Gothic"/>
              </a:rPr>
              <a:t>The field of dendrochronology is the scientific method used to date a trees growth rings. This information can tell us when were the trees formed as well as their growth conditions in relation to climate – moisture (rain), cloudiness, sunshine, and forest fires.</a:t>
            </a:r>
          </a:p>
          <a:p>
            <a:pPr marL="282575" lvl="1" indent="0">
              <a:buNone/>
            </a:pPr>
            <a:endParaRPr lang="en-US" sz="2400" dirty="0" smtClean="0">
              <a:latin typeface="Century Gothic"/>
              <a:cs typeface="Century Gothic"/>
            </a:endParaRPr>
          </a:p>
          <a:p>
            <a:pPr marL="282575" lvl="1" indent="0">
              <a:buNone/>
            </a:pPr>
            <a:r>
              <a:rPr lang="en-US" sz="2400" dirty="0" smtClean="0">
                <a:latin typeface="Century Gothic"/>
                <a:cs typeface="Century Gothic"/>
              </a:rPr>
              <a:t>Each ring represents a year of growth. The distance or separation between the rings can tell us if the tree had enough rain and nutrients or experienced drought conditions.  </a:t>
            </a:r>
            <a:endParaRPr lang="en-US" sz="2400" dirty="0"/>
          </a:p>
        </p:txBody>
      </p:sp>
    </p:spTree>
    <p:extLst>
      <p:ext uri="{BB962C8B-B14F-4D97-AF65-F5344CB8AC3E}">
        <p14:creationId xmlns:p14="http://schemas.microsoft.com/office/powerpoint/2010/main" val="21006602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31" y="381000"/>
            <a:ext cx="7583487" cy="1044388"/>
          </a:xfrm>
        </p:spPr>
        <p:txBody>
          <a:bodyPr/>
          <a:lstStyle/>
          <a:p>
            <a:r>
              <a:rPr lang="en-US" dirty="0" smtClean="0">
                <a:latin typeface="Century Gothic"/>
                <a:cs typeface="Century Gothic"/>
              </a:rPr>
              <a:t>Tree Ring Lab </a:t>
            </a:r>
            <a:br>
              <a:rPr lang="en-US" dirty="0" smtClean="0">
                <a:latin typeface="Century Gothic"/>
                <a:cs typeface="Century Gothic"/>
              </a:rPr>
            </a:br>
            <a:r>
              <a:rPr lang="en-US" dirty="0" smtClean="0">
                <a:latin typeface="Century Gothic"/>
                <a:cs typeface="Century Gothic"/>
              </a:rPr>
              <a:t>Climate Data Sources</a:t>
            </a:r>
            <a:endParaRPr lang="en-US" dirty="0">
              <a:latin typeface="Century Gothic"/>
              <a:cs typeface="Century Gothic"/>
            </a:endParaRPr>
          </a:p>
        </p:txBody>
      </p:sp>
      <p:sp>
        <p:nvSpPr>
          <p:cNvPr id="3" name="Content Placeholder 2"/>
          <p:cNvSpPr>
            <a:spLocks noGrp="1"/>
          </p:cNvSpPr>
          <p:nvPr>
            <p:ph idx="1"/>
          </p:nvPr>
        </p:nvSpPr>
        <p:spPr>
          <a:xfrm>
            <a:off x="545537" y="1869465"/>
            <a:ext cx="7583487" cy="4208930"/>
          </a:xfrm>
          <a:solidFill>
            <a:srgbClr val="0F7ECA"/>
          </a:solidFill>
        </p:spPr>
        <p:txBody>
          <a:bodyPr>
            <a:normAutofit/>
          </a:bodyPr>
          <a:lstStyle/>
          <a:p>
            <a:pPr marL="0" indent="0">
              <a:buNone/>
            </a:pPr>
            <a:r>
              <a:rPr lang="en-US" dirty="0" smtClean="0">
                <a:latin typeface="Century Gothic"/>
                <a:cs typeface="Century Gothic"/>
              </a:rPr>
              <a:t>In order to understand how Tree Rings can serve as a climate proxy to reveal what type of climate was prevalent when the Tree was growing two sets of data will be used. This will help corroborate the inferences that can be made by studying tree rings.  Data will consist of: </a:t>
            </a:r>
          </a:p>
          <a:p>
            <a:r>
              <a:rPr lang="en-US" dirty="0" smtClean="0">
                <a:latin typeface="Century Gothic"/>
                <a:cs typeface="Century Gothic"/>
              </a:rPr>
              <a:t>Paper copies of simulation tree rings  and; </a:t>
            </a:r>
          </a:p>
          <a:p>
            <a:r>
              <a:rPr lang="en-US" dirty="0" smtClean="0">
                <a:latin typeface="Century Gothic"/>
                <a:cs typeface="Century Gothic"/>
              </a:rPr>
              <a:t>Numerical precipitation data from NASA satellite data archives.</a:t>
            </a:r>
          </a:p>
          <a:p>
            <a:pPr marL="0" indent="0">
              <a:buNone/>
            </a:pPr>
            <a:r>
              <a:rPr lang="en-US" dirty="0" smtClean="0">
                <a:latin typeface="Century Gothic"/>
                <a:cs typeface="Century Gothic"/>
              </a:rPr>
              <a:t>These two sets will be compared to each other.</a:t>
            </a:r>
          </a:p>
          <a:p>
            <a:pPr marL="0" indent="0">
              <a:buNone/>
            </a:pPr>
            <a:endParaRPr lang="en-US" dirty="0" smtClean="0">
              <a:latin typeface="Century Gothic"/>
              <a:cs typeface="Century Gothic"/>
            </a:endParaRPr>
          </a:p>
        </p:txBody>
      </p:sp>
    </p:spTree>
    <p:extLst>
      <p:ext uri="{BB962C8B-B14F-4D97-AF65-F5344CB8AC3E}">
        <p14:creationId xmlns:p14="http://schemas.microsoft.com/office/powerpoint/2010/main" val="1929565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Comparing Tree Ring and Precipitation Data Lab</a:t>
            </a:r>
            <a:endParaRPr lang="en-US" dirty="0">
              <a:latin typeface="Century Gothic"/>
              <a:cs typeface="Century Gothic"/>
            </a:endParaRPr>
          </a:p>
        </p:txBody>
      </p:sp>
      <p:sp>
        <p:nvSpPr>
          <p:cNvPr id="3" name="Content Placeholder 2"/>
          <p:cNvSpPr>
            <a:spLocks noGrp="1"/>
          </p:cNvSpPr>
          <p:nvPr>
            <p:ph idx="1"/>
          </p:nvPr>
        </p:nvSpPr>
        <p:spPr>
          <a:solidFill>
            <a:srgbClr val="0F7ECA"/>
          </a:solidFill>
        </p:spPr>
        <p:txBody>
          <a:bodyPr>
            <a:normAutofit fontScale="70000" lnSpcReduction="20000"/>
          </a:bodyPr>
          <a:lstStyle/>
          <a:p>
            <a:pPr marL="282575" lvl="1" indent="-282575">
              <a:spcBef>
                <a:spcPts val="2000"/>
              </a:spcBef>
            </a:pPr>
            <a:r>
              <a:rPr lang="en-US" sz="2400" dirty="0">
                <a:latin typeface="Century Gothic"/>
                <a:cs typeface="Century Gothic"/>
              </a:rPr>
              <a:t>Use tree ring data and compare it to </a:t>
            </a:r>
            <a:r>
              <a:rPr lang="en-US" sz="2400" dirty="0" smtClean="0">
                <a:latin typeface="Century Gothic"/>
                <a:cs typeface="Century Gothic"/>
              </a:rPr>
              <a:t>precipitation from NASA satellites data of the </a:t>
            </a:r>
            <a:r>
              <a:rPr lang="en-US" sz="2400" dirty="0">
                <a:latin typeface="Century Gothic"/>
                <a:cs typeface="Century Gothic"/>
              </a:rPr>
              <a:t>region in which the tree grew to learn about local decadal </a:t>
            </a:r>
            <a:r>
              <a:rPr lang="en-US" sz="2400" dirty="0" smtClean="0">
                <a:latin typeface="Century Gothic"/>
                <a:cs typeface="Century Gothic"/>
              </a:rPr>
              <a:t>precipitation and variability.</a:t>
            </a:r>
            <a:endParaRPr lang="en-US" dirty="0" smtClean="0">
              <a:latin typeface="Century Gothic"/>
              <a:cs typeface="Century Gothic"/>
            </a:endParaRPr>
          </a:p>
          <a:p>
            <a:r>
              <a:rPr lang="en-US" dirty="0" smtClean="0">
                <a:latin typeface="Century Gothic"/>
                <a:cs typeface="Century Gothic"/>
              </a:rPr>
              <a:t>This lab is called EPA-Tree Rings Precipitation Data Analysis. </a:t>
            </a:r>
            <a:r>
              <a:rPr lang="en-US" dirty="0">
                <a:latin typeface="Century Gothic"/>
                <a:cs typeface="Century Gothic"/>
              </a:rPr>
              <a:t>URL: </a:t>
            </a:r>
            <a:r>
              <a:rPr lang="en-US" dirty="0">
                <a:latin typeface="Century Gothic"/>
                <a:cs typeface="Century Gothic"/>
                <a:hlinkClick r:id="rId3"/>
              </a:rPr>
              <a:t>https://www3.epa.gov/climatechange//kids/documents/tree-</a:t>
            </a:r>
            <a:r>
              <a:rPr lang="en-US" dirty="0" smtClean="0">
                <a:latin typeface="Century Gothic"/>
                <a:cs typeface="Century Gothic"/>
                <a:hlinkClick r:id="rId3"/>
              </a:rPr>
              <a:t>rings.pdf</a:t>
            </a:r>
            <a:endParaRPr lang="en-US" dirty="0" smtClean="0">
              <a:latin typeface="Century Gothic"/>
              <a:cs typeface="Century Gothic"/>
            </a:endParaRPr>
          </a:p>
          <a:p>
            <a:r>
              <a:rPr lang="en-US" dirty="0" smtClean="0">
                <a:latin typeface="Century Gothic"/>
                <a:cs typeface="Century Gothic"/>
              </a:rPr>
              <a:t>For this lab you will need a printout Tree Ring Analysis Worksheet, a computer with internet access and excel. You</a:t>
            </a:r>
            <a:r>
              <a:rPr lang="en-US" baseline="0" dirty="0" smtClean="0">
                <a:latin typeface="Century Gothic"/>
                <a:cs typeface="Century Gothic"/>
              </a:rPr>
              <a:t> may need ruler and magnifying lens (to aid with counting of tree rings).</a:t>
            </a:r>
            <a:endParaRPr lang="en-US" dirty="0" smtClean="0">
              <a:latin typeface="Century Gothic"/>
              <a:cs typeface="Century Gothic"/>
            </a:endParaRPr>
          </a:p>
          <a:p>
            <a:r>
              <a:rPr lang="en-US" dirty="0" smtClean="0">
                <a:latin typeface="Century Gothic"/>
                <a:cs typeface="Century Gothic"/>
              </a:rPr>
              <a:t>Printout of one of four tree rings labeled: Use the Tree Rings at the end of the activity PDF.</a:t>
            </a:r>
          </a:p>
          <a:p>
            <a:pPr lvl="1"/>
            <a:r>
              <a:rPr lang="en-US" dirty="0" smtClean="0">
                <a:latin typeface="Century Gothic"/>
                <a:cs typeface="Century Gothic"/>
              </a:rPr>
              <a:t>Jackson, MS</a:t>
            </a:r>
          </a:p>
          <a:p>
            <a:pPr lvl="1"/>
            <a:r>
              <a:rPr lang="en-US" dirty="0" smtClean="0">
                <a:latin typeface="Century Gothic"/>
                <a:cs typeface="Century Gothic"/>
              </a:rPr>
              <a:t>Columbia, MO</a:t>
            </a:r>
          </a:p>
          <a:p>
            <a:pPr lvl="1"/>
            <a:r>
              <a:rPr lang="en-US" dirty="0" smtClean="0">
                <a:latin typeface="Century Gothic"/>
                <a:cs typeface="Century Gothic"/>
              </a:rPr>
              <a:t>Boston, MA</a:t>
            </a:r>
          </a:p>
          <a:p>
            <a:pPr lvl="1"/>
            <a:r>
              <a:rPr lang="en-US" dirty="0" smtClean="0">
                <a:latin typeface="Century Gothic"/>
                <a:cs typeface="Century Gothic"/>
              </a:rPr>
              <a:t>Seattle, WA</a:t>
            </a:r>
            <a:endParaRPr lang="en-US" dirty="0">
              <a:latin typeface="Century Gothic"/>
              <a:cs typeface="Century Gothic"/>
            </a:endParaRPr>
          </a:p>
        </p:txBody>
      </p:sp>
    </p:spTree>
    <p:extLst>
      <p:ext uri="{BB962C8B-B14F-4D97-AF65-F5344CB8AC3E}">
        <p14:creationId xmlns:p14="http://schemas.microsoft.com/office/powerpoint/2010/main" val="3601377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188669"/>
            <a:ext cx="7053542" cy="936956"/>
          </a:xfrm>
        </p:spPr>
        <p:txBody>
          <a:bodyPr/>
          <a:lstStyle/>
          <a:p>
            <a:r>
              <a:rPr lang="en-US" dirty="0" smtClean="0">
                <a:latin typeface="Century Gothic"/>
                <a:cs typeface="Century Gothic"/>
              </a:rPr>
              <a:t>Reading Tree Rings</a:t>
            </a:r>
            <a:endParaRPr lang="en-US" dirty="0">
              <a:latin typeface="Century Gothic"/>
              <a:cs typeface="Century Gothic"/>
            </a:endParaRPr>
          </a:p>
        </p:txBody>
      </p:sp>
      <p:pic>
        <p:nvPicPr>
          <p:cNvPr id="4" name="Content Placeholder 3" descr="tree-rings-diagram.jpg"/>
          <p:cNvPicPr>
            <a:picLocks noGrp="1" noChangeAspect="1"/>
          </p:cNvPicPr>
          <p:nvPr>
            <p:ph idx="1"/>
          </p:nvPr>
        </p:nvPicPr>
        <p:blipFill rotWithShape="1">
          <a:blip r:embed="rId3">
            <a:extLst>
              <a:ext uri="{28A0092B-C50C-407E-A947-70E740481C1C}">
                <a14:useLocalDpi xmlns:a14="http://schemas.microsoft.com/office/drawing/2010/main" val="0"/>
              </a:ext>
            </a:extLst>
          </a:blip>
          <a:srcRect t="-905" r="-1719" b="-24805"/>
          <a:stretch/>
        </p:blipFill>
        <p:spPr>
          <a:xfrm>
            <a:off x="477620" y="1403696"/>
            <a:ext cx="5372042" cy="5812848"/>
          </a:xfrm>
        </p:spPr>
      </p:pic>
      <p:sp>
        <p:nvSpPr>
          <p:cNvPr id="5" name="TextBox 4"/>
          <p:cNvSpPr txBox="1"/>
          <p:nvPr/>
        </p:nvSpPr>
        <p:spPr>
          <a:xfrm>
            <a:off x="6040861" y="2000694"/>
            <a:ext cx="2622980" cy="2457083"/>
          </a:xfrm>
          <a:prstGeom prst="rect">
            <a:avLst/>
          </a:prstGeom>
          <a:solidFill>
            <a:schemeClr val="bg2">
              <a:lumMod val="75000"/>
            </a:schemeClr>
          </a:solidFill>
        </p:spPr>
        <p:txBody>
          <a:bodyPr wrap="square" rtlCol="0">
            <a:spAutoFit/>
          </a:bodyPr>
          <a:lstStyle/>
          <a:p>
            <a:pPr>
              <a:lnSpc>
                <a:spcPct val="110000"/>
              </a:lnSpc>
            </a:pPr>
            <a:r>
              <a:rPr lang="en-US" sz="2000" dirty="0" smtClean="0">
                <a:solidFill>
                  <a:schemeClr val="bg1"/>
                </a:solidFill>
                <a:latin typeface="Century Gothic"/>
                <a:cs typeface="Century Gothic"/>
              </a:rPr>
              <a:t>You don’t have to cut a tree to measure the tree rings. A sample of the core can be obtained without damaging the tree.</a:t>
            </a:r>
            <a:endParaRPr lang="en-US" sz="2000" dirty="0">
              <a:solidFill>
                <a:schemeClr val="bg1"/>
              </a:solidFill>
              <a:latin typeface="Century Gothic"/>
              <a:cs typeface="Century Gothic"/>
            </a:endParaRPr>
          </a:p>
        </p:txBody>
      </p:sp>
      <p:sp>
        <p:nvSpPr>
          <p:cNvPr id="3" name="TextBox 2"/>
          <p:cNvSpPr txBox="1"/>
          <p:nvPr/>
        </p:nvSpPr>
        <p:spPr>
          <a:xfrm>
            <a:off x="6040861" y="4864364"/>
            <a:ext cx="2462682" cy="1323439"/>
          </a:xfrm>
          <a:prstGeom prst="rect">
            <a:avLst/>
          </a:prstGeom>
          <a:solidFill>
            <a:schemeClr val="bg2">
              <a:lumMod val="75000"/>
            </a:schemeClr>
          </a:solidFill>
        </p:spPr>
        <p:txBody>
          <a:bodyPr wrap="square" rtlCol="0">
            <a:spAutoFit/>
          </a:bodyPr>
          <a:lstStyle/>
          <a:p>
            <a:r>
              <a:rPr lang="en-US" sz="2000" dirty="0" smtClean="0">
                <a:solidFill>
                  <a:schemeClr val="bg1"/>
                </a:solidFill>
                <a:latin typeface="Century Gothic"/>
                <a:cs typeface="Century Gothic"/>
              </a:rPr>
              <a:t>This sample maybe from a logged tree or dead tree.</a:t>
            </a:r>
            <a:endParaRPr lang="en-US" sz="2000" dirty="0">
              <a:solidFill>
                <a:schemeClr val="bg1"/>
              </a:solidFill>
              <a:latin typeface="Century Gothic"/>
              <a:cs typeface="Century Gothic"/>
            </a:endParaRPr>
          </a:p>
        </p:txBody>
      </p:sp>
    </p:spTree>
    <p:extLst>
      <p:ext uri="{BB962C8B-B14F-4D97-AF65-F5344CB8AC3E}">
        <p14:creationId xmlns:p14="http://schemas.microsoft.com/office/powerpoint/2010/main" val="29341451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How To Measure Tree Rings</a:t>
            </a:r>
            <a:endParaRPr lang="en-US" dirty="0">
              <a:latin typeface="Century Gothic"/>
              <a:cs typeface="Century Gothic"/>
            </a:endParaRPr>
          </a:p>
        </p:txBody>
      </p:sp>
      <p:sp>
        <p:nvSpPr>
          <p:cNvPr id="4" name="Content Placeholder 3"/>
          <p:cNvSpPr>
            <a:spLocks noGrp="1"/>
          </p:cNvSpPr>
          <p:nvPr>
            <p:ph idx="1"/>
          </p:nvPr>
        </p:nvSpPr>
        <p:spPr>
          <a:xfrm>
            <a:off x="5257905" y="1808881"/>
            <a:ext cx="3105045" cy="4208930"/>
          </a:xfrm>
          <a:solidFill>
            <a:schemeClr val="bg2">
              <a:lumMod val="75000"/>
            </a:schemeClr>
          </a:solidFill>
        </p:spPr>
        <p:txBody>
          <a:bodyPr>
            <a:normAutofit fontScale="85000" lnSpcReduction="10000"/>
          </a:bodyPr>
          <a:lstStyle/>
          <a:p>
            <a:pPr marL="457200" indent="-457200">
              <a:buFont typeface="+mj-lt"/>
              <a:buAutoNum type="arabicPeriod"/>
            </a:pPr>
            <a:r>
              <a:rPr lang="en-US" sz="2400" dirty="0">
                <a:latin typeface="Century Gothic"/>
                <a:cs typeface="Century Gothic"/>
              </a:rPr>
              <a:t>The first circle is the first year of growth</a:t>
            </a:r>
            <a:r>
              <a:rPr lang="en-US" sz="2400" dirty="0" smtClean="0">
                <a:latin typeface="Century Gothic"/>
                <a:cs typeface="Century Gothic"/>
              </a:rPr>
              <a:t>.</a:t>
            </a:r>
            <a:endParaRPr lang="en-US" sz="2400" dirty="0">
              <a:latin typeface="Century Gothic"/>
              <a:cs typeface="Century Gothic"/>
            </a:endParaRPr>
          </a:p>
          <a:p>
            <a:pPr marL="457200" indent="-457200">
              <a:buFont typeface="+mj-lt"/>
              <a:buAutoNum type="arabicPeriod"/>
            </a:pPr>
            <a:r>
              <a:rPr lang="en-US" sz="2400" dirty="0">
                <a:latin typeface="Century Gothic"/>
                <a:cs typeface="Century Gothic"/>
              </a:rPr>
              <a:t>The space between the dark rings is the time when the tree grew the most in a particular year</a:t>
            </a:r>
            <a:r>
              <a:rPr lang="en-US" sz="2400" dirty="0" smtClean="0">
                <a:latin typeface="Century Gothic"/>
                <a:cs typeface="Century Gothic"/>
              </a:rPr>
              <a:t>.</a:t>
            </a:r>
            <a:endParaRPr lang="en-US" sz="2400" dirty="0">
              <a:latin typeface="Century Gothic"/>
              <a:cs typeface="Century Gothic"/>
            </a:endParaRPr>
          </a:p>
          <a:p>
            <a:pPr marL="457200" indent="-457200">
              <a:buFont typeface="+mj-lt"/>
              <a:buAutoNum type="arabicPeriod"/>
            </a:pPr>
            <a:r>
              <a:rPr lang="en-US" sz="2400" dirty="0">
                <a:latin typeface="Century Gothic"/>
                <a:cs typeface="Century Gothic"/>
              </a:rPr>
              <a:t>If the space is wide between the brown rings then the tree had plenty of water</a:t>
            </a:r>
            <a:r>
              <a:rPr lang="en-US" sz="2400" dirty="0" smtClean="0">
                <a:latin typeface="Century Gothic"/>
                <a:cs typeface="Century Gothic"/>
              </a:rPr>
              <a:t>. If not it was a stressful year.</a:t>
            </a:r>
            <a:endParaRPr lang="en-US" sz="2400" dirty="0">
              <a:latin typeface="Century Gothic"/>
              <a:cs typeface="Century Gothic"/>
            </a:endParaRPr>
          </a:p>
          <a:p>
            <a:pPr marL="457200" indent="-457200">
              <a:buFont typeface="+mj-lt"/>
              <a:buAutoNum type="arabicPeriod"/>
            </a:pPr>
            <a:endParaRPr lang="en-US" dirty="0"/>
          </a:p>
        </p:txBody>
      </p:sp>
      <p:pic>
        <p:nvPicPr>
          <p:cNvPr id="5" name="Content Placeholder 4" descr="tree_rings-v2.jpg"/>
          <p:cNvPicPr>
            <a:picLocks noChangeAspect="1"/>
          </p:cNvPicPr>
          <p:nvPr/>
        </p:nvPicPr>
        <p:blipFill rotWithShape="1">
          <a:blip r:embed="rId2">
            <a:extLst>
              <a:ext uri="{28A0092B-C50C-407E-A947-70E740481C1C}">
                <a14:useLocalDpi xmlns:a14="http://schemas.microsoft.com/office/drawing/2010/main" val="0"/>
              </a:ext>
            </a:extLst>
          </a:blip>
          <a:srcRect t="2271" b="-2234"/>
          <a:stretch/>
        </p:blipFill>
        <p:spPr>
          <a:xfrm>
            <a:off x="308478" y="1808881"/>
            <a:ext cx="4547155" cy="4352463"/>
          </a:xfrm>
          <a:prstGeom prst="rect">
            <a:avLst/>
          </a:prstGeom>
        </p:spPr>
      </p:pic>
    </p:spTree>
    <p:extLst>
      <p:ext uri="{BB962C8B-B14F-4D97-AF65-F5344CB8AC3E}">
        <p14:creationId xmlns:p14="http://schemas.microsoft.com/office/powerpoint/2010/main" val="11522626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92" y="101191"/>
            <a:ext cx="7583487" cy="1044388"/>
          </a:xfrm>
        </p:spPr>
        <p:txBody>
          <a:bodyPr/>
          <a:lstStyle/>
          <a:p>
            <a:r>
              <a:rPr lang="en-US" sz="4000" dirty="0" smtClean="0">
                <a:latin typeface="Century Gothic"/>
                <a:cs typeface="Century Gothic"/>
              </a:rPr>
              <a:t>How to Measure Tree Rings</a:t>
            </a:r>
            <a:endParaRPr lang="en-US" sz="4000" dirty="0">
              <a:latin typeface="Century Gothic"/>
              <a:cs typeface="Century Gothic"/>
            </a:endParaRPr>
          </a:p>
        </p:txBody>
      </p:sp>
      <p:sp>
        <p:nvSpPr>
          <p:cNvPr id="3" name="Content Placeholder 2"/>
          <p:cNvSpPr>
            <a:spLocks noGrp="1"/>
          </p:cNvSpPr>
          <p:nvPr>
            <p:ph idx="1"/>
          </p:nvPr>
        </p:nvSpPr>
        <p:spPr>
          <a:xfrm>
            <a:off x="221492" y="1613562"/>
            <a:ext cx="3066433" cy="4994225"/>
          </a:xfrm>
          <a:solidFill>
            <a:schemeClr val="bg2">
              <a:lumMod val="75000"/>
            </a:schemeClr>
          </a:solidFill>
        </p:spPr>
        <p:txBody>
          <a:bodyPr>
            <a:noAutofit/>
          </a:bodyPr>
          <a:lstStyle/>
          <a:p>
            <a:pPr marL="457200" indent="-457200">
              <a:buFont typeface="+mj-lt"/>
              <a:buAutoNum type="arabicPeriod"/>
            </a:pPr>
            <a:r>
              <a:rPr lang="en-US" sz="1800" dirty="0" smtClean="0">
                <a:latin typeface="Century Gothic"/>
                <a:cs typeface="Century Gothic"/>
              </a:rPr>
              <a:t>Count the rings beginning from the outside towards the center.</a:t>
            </a:r>
          </a:p>
          <a:p>
            <a:pPr marL="457200" indent="-457200">
              <a:buFont typeface="+mj-lt"/>
              <a:buAutoNum type="arabicPeriod"/>
            </a:pPr>
            <a:r>
              <a:rPr lang="en-US" sz="1800" dirty="0" smtClean="0">
                <a:latin typeface="Century Gothic"/>
                <a:cs typeface="Century Gothic"/>
              </a:rPr>
              <a:t>Choose one of the four samples of tree rings.</a:t>
            </a:r>
          </a:p>
          <a:p>
            <a:pPr marL="457200" indent="-457200">
              <a:buFont typeface="+mj-lt"/>
              <a:buAutoNum type="arabicPeriod"/>
            </a:pPr>
            <a:r>
              <a:rPr lang="en-US" sz="1800" dirty="0" smtClean="0">
                <a:latin typeface="Century Gothic"/>
                <a:cs typeface="Century Gothic"/>
              </a:rPr>
              <a:t>Begin counting only the dark rings beginning from the center of the tree working toward the edge. (The outer very dark thick band is the bark – do not count the bark as a ring).</a:t>
            </a:r>
          </a:p>
          <a:p>
            <a:pPr marL="457200" indent="-457200">
              <a:buFont typeface="+mj-lt"/>
              <a:buAutoNum type="arabicPeriod"/>
            </a:pPr>
            <a:endParaRPr lang="en-US" sz="1800" dirty="0">
              <a:latin typeface="Century Gothic"/>
              <a:cs typeface="Century Gothic"/>
            </a:endParaRPr>
          </a:p>
        </p:txBody>
      </p:sp>
      <p:pic>
        <p:nvPicPr>
          <p:cNvPr id="7" name="Picture 6"/>
          <p:cNvPicPr>
            <a:picLocks noChangeAspect="1"/>
          </p:cNvPicPr>
          <p:nvPr/>
        </p:nvPicPr>
        <p:blipFill>
          <a:blip r:embed="rId3"/>
          <a:stretch>
            <a:fillRect/>
          </a:stretch>
        </p:blipFill>
        <p:spPr>
          <a:xfrm>
            <a:off x="3605391" y="-1778644"/>
            <a:ext cx="6766560" cy="6858000"/>
          </a:xfrm>
          <a:prstGeom prst="rect">
            <a:avLst/>
          </a:prstGeom>
        </p:spPr>
      </p:pic>
      <p:sp>
        <p:nvSpPr>
          <p:cNvPr id="8" name="TextBox 7"/>
          <p:cNvSpPr txBox="1"/>
          <p:nvPr/>
        </p:nvSpPr>
        <p:spPr>
          <a:xfrm>
            <a:off x="3605391" y="5275195"/>
            <a:ext cx="5027569" cy="369332"/>
          </a:xfrm>
          <a:prstGeom prst="rect">
            <a:avLst/>
          </a:prstGeom>
          <a:noFill/>
        </p:spPr>
        <p:txBody>
          <a:bodyPr wrap="square" rtlCol="0">
            <a:spAutoFit/>
          </a:bodyPr>
          <a:lstStyle/>
          <a:p>
            <a:r>
              <a:rPr lang="en-US" dirty="0" smtClean="0">
                <a:solidFill>
                  <a:schemeClr val="bg1"/>
                </a:solidFill>
                <a:latin typeface="Century Gothic"/>
                <a:cs typeface="Century Gothic"/>
              </a:rPr>
              <a:t>Sample</a:t>
            </a:r>
            <a:r>
              <a:rPr lang="en-US" dirty="0" smtClean="0">
                <a:solidFill>
                  <a:schemeClr val="bg1"/>
                </a:solidFill>
              </a:rPr>
              <a:t> Tree Ring  Activity Printout</a:t>
            </a:r>
            <a:endParaRPr lang="en-US" dirty="0">
              <a:solidFill>
                <a:schemeClr val="bg1"/>
              </a:solidFill>
            </a:endParaRPr>
          </a:p>
        </p:txBody>
      </p:sp>
      <p:sp>
        <p:nvSpPr>
          <p:cNvPr id="11" name="TextBox 10"/>
          <p:cNvSpPr txBox="1"/>
          <p:nvPr/>
        </p:nvSpPr>
        <p:spPr>
          <a:xfrm>
            <a:off x="5604808" y="2652192"/>
            <a:ext cx="2200171" cy="584776"/>
          </a:xfrm>
          <a:prstGeom prst="rect">
            <a:avLst/>
          </a:prstGeom>
          <a:solidFill>
            <a:schemeClr val="bg1"/>
          </a:solidFill>
          <a:ln>
            <a:solidFill>
              <a:schemeClr val="accent5">
                <a:lumMod val="60000"/>
                <a:lumOff val="40000"/>
              </a:schemeClr>
            </a:solidFill>
          </a:ln>
        </p:spPr>
        <p:txBody>
          <a:bodyPr wrap="square" rtlCol="0">
            <a:spAutoFit/>
          </a:bodyPr>
          <a:lstStyle/>
          <a:p>
            <a:r>
              <a:rPr lang="en-US" sz="1600" dirty="0" smtClean="0"/>
              <a:t>Count number of dark ring lines</a:t>
            </a:r>
            <a:endParaRPr lang="en-US" sz="1600" dirty="0"/>
          </a:p>
        </p:txBody>
      </p:sp>
      <p:cxnSp>
        <p:nvCxnSpPr>
          <p:cNvPr id="5" name="Straight Arrow Connector 4"/>
          <p:cNvCxnSpPr/>
          <p:nvPr/>
        </p:nvCxnSpPr>
        <p:spPr>
          <a:xfrm>
            <a:off x="4068784" y="3271608"/>
            <a:ext cx="1614597" cy="161428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4955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entury Gothic"/>
                <a:cs typeface="Century Gothic"/>
              </a:rPr>
              <a:t>Calculate the Age of the Tree</a:t>
            </a:r>
            <a:endParaRPr lang="en-US" sz="4000" dirty="0">
              <a:latin typeface="Century Gothic"/>
              <a:cs typeface="Century Gothic"/>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latin typeface="Century Gothic"/>
                <a:cs typeface="Century Gothic"/>
              </a:rPr>
              <a:t>To calculate the age of the tree you will need two figures: </a:t>
            </a:r>
          </a:p>
          <a:p>
            <a:pPr marL="752475" lvl="1" indent="-457200"/>
            <a:r>
              <a:rPr lang="en-US" dirty="0" smtClean="0">
                <a:latin typeface="Century Gothic"/>
                <a:cs typeface="Century Gothic"/>
              </a:rPr>
              <a:t>The </a:t>
            </a:r>
            <a:r>
              <a:rPr lang="en-US" b="1" u="sng" dirty="0" smtClean="0">
                <a:latin typeface="Century Gothic"/>
                <a:cs typeface="Century Gothic"/>
              </a:rPr>
              <a:t>number or rings you counted </a:t>
            </a:r>
            <a:r>
              <a:rPr lang="en-US" dirty="0" smtClean="0">
                <a:latin typeface="Century Gothic"/>
                <a:cs typeface="Century Gothic"/>
              </a:rPr>
              <a:t>which represent the number of years the tree grew.</a:t>
            </a:r>
          </a:p>
          <a:p>
            <a:pPr marL="752475" lvl="1" indent="-457200"/>
            <a:r>
              <a:rPr lang="en-US" u="sng" dirty="0">
                <a:latin typeface="Century Gothic"/>
                <a:cs typeface="Century Gothic"/>
              </a:rPr>
              <a:t>T</a:t>
            </a:r>
            <a:r>
              <a:rPr lang="en-US" u="sng" dirty="0" smtClean="0">
                <a:latin typeface="Century Gothic"/>
                <a:cs typeface="Century Gothic"/>
              </a:rPr>
              <a:t>he </a:t>
            </a:r>
            <a:r>
              <a:rPr lang="en-US" b="1" u="sng" dirty="0" smtClean="0">
                <a:latin typeface="Century Gothic"/>
                <a:cs typeface="Century Gothic"/>
              </a:rPr>
              <a:t>date the tree was harvested </a:t>
            </a:r>
            <a:r>
              <a:rPr lang="en-US" dirty="0" smtClean="0">
                <a:latin typeface="Century Gothic"/>
                <a:cs typeface="Century Gothic"/>
              </a:rPr>
              <a:t>(this date will appear on the bottom left of your tree ring sheet. It will show the month and year.</a:t>
            </a:r>
          </a:p>
          <a:p>
            <a:pPr marL="457200" indent="-457200">
              <a:buFont typeface="+mj-lt"/>
              <a:buAutoNum type="arabicPeriod"/>
            </a:pPr>
            <a:r>
              <a:rPr lang="en-US" dirty="0" smtClean="0">
                <a:latin typeface="Century Gothic"/>
                <a:cs typeface="Century Gothic"/>
              </a:rPr>
              <a:t>Now you have to calculate the age of the tree. What do you think you need to do? </a:t>
            </a:r>
            <a:endParaRPr lang="en-US" dirty="0">
              <a:latin typeface="Century Gothic"/>
              <a:cs typeface="Century Gothic"/>
            </a:endParaRPr>
          </a:p>
          <a:p>
            <a:pPr marL="457200" indent="-457200">
              <a:buFont typeface="+mj-lt"/>
              <a:buAutoNum type="arabicPeriod"/>
            </a:pPr>
            <a:r>
              <a:rPr lang="en-US" dirty="0" smtClean="0">
                <a:latin typeface="Century Gothic"/>
                <a:cs typeface="Century Gothic"/>
              </a:rPr>
              <a:t>Record your on the The Tree Ring Analysis Work Sheet.</a:t>
            </a:r>
          </a:p>
          <a:p>
            <a:endParaRPr lang="en-US" dirty="0">
              <a:latin typeface="Century Gothic"/>
              <a:cs typeface="Century Gothic"/>
            </a:endParaRPr>
          </a:p>
        </p:txBody>
      </p:sp>
    </p:spTree>
    <p:extLst>
      <p:ext uri="{BB962C8B-B14F-4D97-AF65-F5344CB8AC3E}">
        <p14:creationId xmlns:p14="http://schemas.microsoft.com/office/powerpoint/2010/main" val="1258348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50" y="381000"/>
            <a:ext cx="8571720" cy="1044388"/>
          </a:xfrm>
        </p:spPr>
        <p:txBody>
          <a:bodyPr/>
          <a:lstStyle/>
          <a:p>
            <a:r>
              <a:rPr lang="en-US" dirty="0" smtClean="0"/>
              <a:t>      </a:t>
            </a:r>
            <a:endParaRPr lang="en-US" dirty="0">
              <a:latin typeface="Century Gothic"/>
              <a:cs typeface="Century Gothic"/>
            </a:endParaRPr>
          </a:p>
        </p:txBody>
      </p:sp>
      <p:graphicFrame>
        <p:nvGraphicFramePr>
          <p:cNvPr id="5" name="Table 4"/>
          <p:cNvGraphicFramePr>
            <a:graphicFrameLocks noGrp="1"/>
          </p:cNvGraphicFramePr>
          <p:nvPr>
            <p:extLst>
              <p:ext uri="{D42A27DB-BD31-4B8C-83A1-F6EECF244321}">
                <p14:modId xmlns:p14="http://schemas.microsoft.com/office/powerpoint/2010/main" val="1079364091"/>
              </p:ext>
            </p:extLst>
          </p:nvPr>
        </p:nvGraphicFramePr>
        <p:xfrm>
          <a:off x="284050" y="1788134"/>
          <a:ext cx="8571720" cy="4729367"/>
        </p:xfrm>
        <a:graphic>
          <a:graphicData uri="http://schemas.openxmlformats.org/drawingml/2006/table">
            <a:tbl>
              <a:tblPr firstRow="1" bandRow="1">
                <a:tableStyleId>{073A0DAA-6AF3-43AB-8588-CEC1D06C72B9}</a:tableStyleId>
              </a:tblPr>
              <a:tblGrid>
                <a:gridCol w="1714344"/>
                <a:gridCol w="1714344"/>
                <a:gridCol w="1714344"/>
                <a:gridCol w="1714344"/>
                <a:gridCol w="1714344"/>
              </a:tblGrid>
              <a:tr h="860655">
                <a:tc>
                  <a:txBody>
                    <a:bodyPr/>
                    <a:lstStyle/>
                    <a:p>
                      <a:r>
                        <a:rPr lang="en-US" dirty="0" smtClean="0"/>
                        <a:t>TR Location</a:t>
                      </a:r>
                      <a:endParaRPr lang="en-US" dirty="0"/>
                    </a:p>
                  </a:txBody>
                  <a:tcPr/>
                </a:tc>
                <a:tc>
                  <a:txBody>
                    <a:bodyPr/>
                    <a:lstStyle/>
                    <a:p>
                      <a:r>
                        <a:rPr lang="en-US" dirty="0" smtClean="0"/>
                        <a:t>Coordinates</a:t>
                      </a:r>
                      <a:endParaRPr lang="en-US" dirty="0"/>
                    </a:p>
                  </a:txBody>
                  <a:tcPr/>
                </a:tc>
                <a:tc>
                  <a:txBody>
                    <a:bodyPr/>
                    <a:lstStyle/>
                    <a:p>
                      <a:r>
                        <a:rPr lang="en-US" dirty="0" smtClean="0"/>
                        <a:t>Yr.</a:t>
                      </a:r>
                      <a:r>
                        <a:rPr lang="en-US" baseline="0" dirty="0" smtClean="0"/>
                        <a:t> Harvested/Yr. Planted</a:t>
                      </a:r>
                      <a:endParaRPr lang="en-US" dirty="0"/>
                    </a:p>
                  </a:txBody>
                  <a:tcPr/>
                </a:tc>
                <a:tc>
                  <a:txBody>
                    <a:bodyPr/>
                    <a:lstStyle/>
                    <a:p>
                      <a:r>
                        <a:rPr lang="en-US" dirty="0" smtClean="0"/>
                        <a:t>Number</a:t>
                      </a:r>
                      <a:r>
                        <a:rPr lang="en-US" baseline="0" dirty="0" smtClean="0"/>
                        <a:t> of Rings</a:t>
                      </a:r>
                      <a:endParaRPr lang="en-US" dirty="0"/>
                    </a:p>
                  </a:txBody>
                  <a:tcPr/>
                </a:tc>
                <a:tc>
                  <a:txBody>
                    <a:bodyPr/>
                    <a:lstStyle/>
                    <a:p>
                      <a:r>
                        <a:rPr lang="en-US" dirty="0" smtClean="0"/>
                        <a:t>Average Precipitation</a:t>
                      </a:r>
                      <a:endParaRPr lang="en-US" dirty="0"/>
                    </a:p>
                  </a:txBody>
                  <a:tcPr/>
                </a:tc>
              </a:tr>
              <a:tr h="967178">
                <a:tc>
                  <a:txBody>
                    <a:bodyPr/>
                    <a:lstStyle/>
                    <a:p>
                      <a:r>
                        <a:rPr lang="en-US" dirty="0" smtClean="0"/>
                        <a:t>Boston, MA</a:t>
                      </a:r>
                      <a:endParaRPr lang="en-US" dirty="0"/>
                    </a:p>
                  </a:txBody>
                  <a:tcPr/>
                </a:tc>
                <a:tc>
                  <a:txBody>
                    <a:bodyPr/>
                    <a:lstStyle/>
                    <a:p>
                      <a:pPr algn="ctr"/>
                      <a:r>
                        <a:rPr lang="en-US" dirty="0" smtClean="0"/>
                        <a:t>42°N, 71°W</a:t>
                      </a:r>
                      <a:endParaRPr lang="en-US" dirty="0"/>
                    </a:p>
                  </a:txBody>
                  <a:tcPr/>
                </a:tc>
                <a:tc>
                  <a:txBody>
                    <a:bodyPr/>
                    <a:lstStyle/>
                    <a:p>
                      <a:pPr algn="ctr"/>
                      <a:r>
                        <a:rPr lang="en-US" dirty="0" smtClean="0"/>
                        <a:t>Oct. 2000</a:t>
                      </a:r>
                    </a:p>
                    <a:p>
                      <a:pPr algn="ctr"/>
                      <a:r>
                        <a:rPr lang="en-US" dirty="0" smtClean="0"/>
                        <a:t>1981</a:t>
                      </a:r>
                      <a:endParaRPr lang="en-US" dirty="0"/>
                    </a:p>
                  </a:txBody>
                  <a:tcPr/>
                </a:tc>
                <a:tc>
                  <a:txBody>
                    <a:bodyPr/>
                    <a:lstStyle/>
                    <a:p>
                      <a:pPr algn="ctr"/>
                      <a:r>
                        <a:rPr lang="en-US" dirty="0" smtClean="0"/>
                        <a:t>19</a:t>
                      </a:r>
                      <a:endParaRPr lang="en-US" dirty="0"/>
                    </a:p>
                  </a:txBody>
                  <a:tcPr/>
                </a:tc>
                <a:tc>
                  <a:txBody>
                    <a:bodyPr/>
                    <a:lstStyle/>
                    <a:p>
                      <a:r>
                        <a:rPr lang="en-US" dirty="0" smtClean="0"/>
                        <a:t>  3.76mm/day</a:t>
                      </a:r>
                      <a:endParaRPr lang="en-US" dirty="0"/>
                    </a:p>
                  </a:txBody>
                  <a:tcPr/>
                </a:tc>
              </a:tr>
              <a:tr h="967178">
                <a:tc>
                  <a:txBody>
                    <a:bodyPr/>
                    <a:lstStyle/>
                    <a:p>
                      <a:r>
                        <a:rPr lang="en-US" dirty="0" smtClean="0"/>
                        <a:t>Columbia, MO</a:t>
                      </a:r>
                      <a:endParaRPr lang="en-US" dirty="0"/>
                    </a:p>
                  </a:txBody>
                  <a:tcPr/>
                </a:tc>
                <a:tc>
                  <a:txBody>
                    <a:bodyPr/>
                    <a:lstStyle/>
                    <a:p>
                      <a:pPr algn="ctr"/>
                      <a:r>
                        <a:rPr lang="en-US" dirty="0" smtClean="0"/>
                        <a:t>39°N, 92°W</a:t>
                      </a:r>
                      <a:endParaRPr lang="en-US" dirty="0"/>
                    </a:p>
                  </a:txBody>
                  <a:tcPr/>
                </a:tc>
                <a:tc>
                  <a:txBody>
                    <a:bodyPr/>
                    <a:lstStyle/>
                    <a:p>
                      <a:pPr algn="ctr"/>
                      <a:r>
                        <a:rPr lang="en-US" dirty="0" smtClean="0"/>
                        <a:t>Dec. 2005</a:t>
                      </a:r>
                    </a:p>
                    <a:p>
                      <a:pPr algn="ctr"/>
                      <a:r>
                        <a:rPr lang="en-US" dirty="0" smtClean="0"/>
                        <a:t>1980</a:t>
                      </a:r>
                      <a:endParaRPr lang="en-US" dirty="0"/>
                    </a:p>
                  </a:txBody>
                  <a:tcPr/>
                </a:tc>
                <a:tc>
                  <a:txBody>
                    <a:bodyPr/>
                    <a:lstStyle/>
                    <a:p>
                      <a:pPr algn="ctr"/>
                      <a:r>
                        <a:rPr lang="en-US" dirty="0" smtClean="0"/>
                        <a:t>25</a:t>
                      </a:r>
                      <a:endParaRPr lang="en-US" dirty="0"/>
                    </a:p>
                  </a:txBody>
                  <a:tcPr/>
                </a:tc>
                <a:tc>
                  <a:txBody>
                    <a:bodyPr/>
                    <a:lstStyle/>
                    <a:p>
                      <a:r>
                        <a:rPr lang="en-US" dirty="0" smtClean="0"/>
                        <a:t> 3.0mm/day</a:t>
                      </a:r>
                      <a:endParaRPr lang="en-US" dirty="0"/>
                    </a:p>
                  </a:txBody>
                  <a:tcPr/>
                </a:tc>
              </a:tr>
              <a:tr h="967178">
                <a:tc>
                  <a:txBody>
                    <a:bodyPr/>
                    <a:lstStyle/>
                    <a:p>
                      <a:r>
                        <a:rPr lang="en-US" dirty="0" smtClean="0"/>
                        <a:t>Jackson, MS</a:t>
                      </a:r>
                      <a:endParaRPr lang="en-US" dirty="0"/>
                    </a:p>
                  </a:txBody>
                  <a:tcPr/>
                </a:tc>
                <a:tc>
                  <a:txBody>
                    <a:bodyPr/>
                    <a:lstStyle/>
                    <a:p>
                      <a:pPr algn="ctr"/>
                      <a:r>
                        <a:rPr lang="en-US" dirty="0" smtClean="0"/>
                        <a:t>32°N, 90°W</a:t>
                      </a:r>
                      <a:endParaRPr lang="en-US" dirty="0"/>
                    </a:p>
                  </a:txBody>
                  <a:tcPr/>
                </a:tc>
                <a:tc>
                  <a:txBody>
                    <a:bodyPr/>
                    <a:lstStyle/>
                    <a:p>
                      <a:pPr algn="ctr"/>
                      <a:r>
                        <a:rPr lang="en-US" dirty="0" smtClean="0"/>
                        <a:t>Feb. 2006</a:t>
                      </a:r>
                    </a:p>
                    <a:p>
                      <a:pPr algn="ctr"/>
                      <a:r>
                        <a:rPr lang="en-US" dirty="0" smtClean="0"/>
                        <a:t>1982</a:t>
                      </a:r>
                      <a:endParaRPr lang="en-US" dirty="0"/>
                    </a:p>
                  </a:txBody>
                  <a:tcPr/>
                </a:tc>
                <a:tc>
                  <a:txBody>
                    <a:bodyPr/>
                    <a:lstStyle/>
                    <a:p>
                      <a:pPr algn="ctr"/>
                      <a:r>
                        <a:rPr lang="en-US" dirty="0" smtClean="0"/>
                        <a:t>24</a:t>
                      </a:r>
                      <a:endParaRPr lang="en-US" dirty="0"/>
                    </a:p>
                  </a:txBody>
                  <a:tcPr/>
                </a:tc>
                <a:tc>
                  <a:txBody>
                    <a:bodyPr/>
                    <a:lstStyle/>
                    <a:p>
                      <a:r>
                        <a:rPr lang="en-US" dirty="0" smtClean="0"/>
                        <a:t> 3.73mm/day</a:t>
                      </a:r>
                      <a:endParaRPr lang="en-US" dirty="0"/>
                    </a:p>
                  </a:txBody>
                  <a:tcPr/>
                </a:tc>
              </a:tr>
              <a:tr h="967178">
                <a:tc>
                  <a:txBody>
                    <a:bodyPr/>
                    <a:lstStyle/>
                    <a:p>
                      <a:r>
                        <a:rPr lang="en-US" dirty="0" smtClean="0"/>
                        <a:t>Seattle, WA</a:t>
                      </a:r>
                      <a:endParaRPr lang="en-US" dirty="0"/>
                    </a:p>
                  </a:txBody>
                  <a:tcPr/>
                </a:tc>
                <a:tc>
                  <a:txBody>
                    <a:bodyPr/>
                    <a:lstStyle/>
                    <a:p>
                      <a:pPr algn="ctr"/>
                      <a:r>
                        <a:rPr lang="en-US" dirty="0" smtClean="0"/>
                        <a:t>47°N, 122°W</a:t>
                      </a:r>
                      <a:endParaRPr lang="en-US" dirty="0"/>
                    </a:p>
                  </a:txBody>
                  <a:tcPr/>
                </a:tc>
                <a:tc>
                  <a:txBody>
                    <a:bodyPr/>
                    <a:lstStyle/>
                    <a:p>
                      <a:pPr algn="ctr"/>
                      <a:r>
                        <a:rPr lang="en-US" dirty="0" smtClean="0"/>
                        <a:t>Sept/2003</a:t>
                      </a:r>
                    </a:p>
                    <a:p>
                      <a:pPr algn="ctr"/>
                      <a:r>
                        <a:rPr lang="en-US" dirty="0" smtClean="0"/>
                        <a:t>1980</a:t>
                      </a:r>
                      <a:endParaRPr lang="en-US" dirty="0"/>
                    </a:p>
                  </a:txBody>
                  <a:tcPr/>
                </a:tc>
                <a:tc>
                  <a:txBody>
                    <a:bodyPr/>
                    <a:lstStyle/>
                    <a:p>
                      <a:pPr algn="ctr"/>
                      <a:r>
                        <a:rPr lang="en-US" dirty="0" smtClean="0"/>
                        <a:t>23</a:t>
                      </a:r>
                      <a:endParaRPr lang="en-US" dirty="0"/>
                    </a:p>
                  </a:txBody>
                  <a:tcPr/>
                </a:tc>
                <a:tc>
                  <a:txBody>
                    <a:bodyPr/>
                    <a:lstStyle/>
                    <a:p>
                      <a:r>
                        <a:rPr lang="en-US" dirty="0" smtClean="0"/>
                        <a:t> 3.5mm/day</a:t>
                      </a:r>
                      <a:endParaRPr lang="en-US" dirty="0"/>
                    </a:p>
                  </a:txBody>
                  <a:tcPr/>
                </a:tc>
              </a:tr>
            </a:tbl>
          </a:graphicData>
        </a:graphic>
      </p:graphicFrame>
      <p:sp>
        <p:nvSpPr>
          <p:cNvPr id="10" name="TextBox 9"/>
          <p:cNvSpPr txBox="1"/>
          <p:nvPr/>
        </p:nvSpPr>
        <p:spPr>
          <a:xfrm>
            <a:off x="284051" y="341584"/>
            <a:ext cx="8571720" cy="1446550"/>
          </a:xfrm>
          <a:prstGeom prst="rect">
            <a:avLst/>
          </a:prstGeom>
          <a:noFill/>
        </p:spPr>
        <p:txBody>
          <a:bodyPr wrap="square" rtlCol="0">
            <a:spAutoFit/>
          </a:bodyPr>
          <a:lstStyle/>
          <a:p>
            <a:pPr algn="ctr"/>
            <a:r>
              <a:rPr lang="en-US" sz="4400" dirty="0" smtClean="0">
                <a:solidFill>
                  <a:schemeClr val="bg1"/>
                </a:solidFill>
                <a:latin typeface="Century Gothic"/>
                <a:cs typeface="Century Gothic"/>
              </a:rPr>
              <a:t>Tree Ring Age Calculation Chart</a:t>
            </a:r>
            <a:endParaRPr lang="en-US" sz="4400" dirty="0">
              <a:solidFill>
                <a:schemeClr val="bg1"/>
              </a:solidFill>
              <a:latin typeface="Century Gothic"/>
              <a:cs typeface="Century Gothic"/>
            </a:endParaRPr>
          </a:p>
        </p:txBody>
      </p:sp>
    </p:spTree>
    <p:extLst>
      <p:ext uri="{BB962C8B-B14F-4D97-AF65-F5344CB8AC3E}">
        <p14:creationId xmlns:p14="http://schemas.microsoft.com/office/powerpoint/2010/main" val="38545741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Select Ring With Bellow Average Precipitation</a:t>
            </a:r>
            <a:endParaRPr lang="en-US" dirty="0">
              <a:latin typeface="Century Gothic"/>
              <a:cs typeface="Century Gothic"/>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000" dirty="0" smtClean="0">
                <a:latin typeface="Century Gothic"/>
                <a:cs typeface="Century Gothic"/>
              </a:rPr>
              <a:t>Based on the tree rings width, select the ring for the year of least precipitation. This would be the narrowest ring. </a:t>
            </a:r>
          </a:p>
          <a:p>
            <a:pPr marL="457200" indent="-457200">
              <a:buFont typeface="+mj-lt"/>
              <a:buAutoNum type="arabicPeriod"/>
            </a:pPr>
            <a:r>
              <a:rPr lang="en-US" sz="2000" dirty="0" smtClean="0">
                <a:latin typeface="Century Gothic"/>
                <a:cs typeface="Century Gothic"/>
              </a:rPr>
              <a:t>Calculate the year corresponding to that ring and enter it on the Tree Analysis Worksheet.</a:t>
            </a:r>
          </a:p>
          <a:p>
            <a:pPr marL="457200" indent="-457200">
              <a:buFont typeface="+mj-lt"/>
              <a:buAutoNum type="arabicPeriod"/>
            </a:pPr>
            <a:r>
              <a:rPr lang="en-US" sz="2000" dirty="0" smtClean="0">
                <a:latin typeface="Century Gothic"/>
                <a:cs typeface="Century Gothic"/>
              </a:rPr>
              <a:t>Once you have calculated:</a:t>
            </a:r>
          </a:p>
          <a:p>
            <a:pPr lvl="1"/>
            <a:r>
              <a:rPr lang="en-US" sz="1800" dirty="0" smtClean="0">
                <a:latin typeface="Century Gothic"/>
                <a:cs typeface="Century Gothic"/>
              </a:rPr>
              <a:t>Age</a:t>
            </a:r>
          </a:p>
          <a:p>
            <a:pPr lvl="1"/>
            <a:r>
              <a:rPr lang="en-US" sz="1800" dirty="0" smtClean="0">
                <a:latin typeface="Century Gothic"/>
                <a:cs typeface="Century Gothic"/>
              </a:rPr>
              <a:t>Year it was Planted</a:t>
            </a:r>
          </a:p>
          <a:p>
            <a:pPr lvl="1"/>
            <a:r>
              <a:rPr lang="en-US" sz="1800" dirty="0" smtClean="0">
                <a:latin typeface="Century Gothic"/>
                <a:cs typeface="Century Gothic"/>
              </a:rPr>
              <a:t>Bellow Average Precipitation year</a:t>
            </a:r>
          </a:p>
          <a:p>
            <a:pPr marL="282575" lvl="1" indent="0">
              <a:buNone/>
            </a:pPr>
            <a:r>
              <a:rPr lang="en-US" sz="1800" dirty="0" smtClean="0">
                <a:latin typeface="Century Gothic"/>
                <a:cs typeface="Century Gothic"/>
              </a:rPr>
              <a:t>Consult with others with the same tree ring location to check your calculations.</a:t>
            </a:r>
          </a:p>
        </p:txBody>
      </p:sp>
    </p:spTree>
    <p:extLst>
      <p:ext uri="{BB962C8B-B14F-4D97-AF65-F5344CB8AC3E}">
        <p14:creationId xmlns:p14="http://schemas.microsoft.com/office/powerpoint/2010/main" val="4156285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630478"/>
          </a:xfrm>
        </p:spPr>
        <p:txBody>
          <a:bodyPr>
            <a:normAutofit fontScale="90000"/>
          </a:bodyPr>
          <a:lstStyle/>
          <a:p>
            <a:pPr algn="l"/>
            <a:r>
              <a:rPr lang="en-US" sz="2800" dirty="0" smtClean="0"/>
              <a:t>Click on URL: </a:t>
            </a:r>
            <a:br>
              <a:rPr lang="en-US" sz="2800" dirty="0" smtClean="0"/>
            </a:br>
            <a:r>
              <a:rPr lang="en-US" sz="2800" dirty="0" smtClean="0">
                <a:hlinkClick r:id="rId3"/>
              </a:rPr>
              <a:t>https</a:t>
            </a:r>
            <a:r>
              <a:rPr lang="en-US" sz="2800" dirty="0">
                <a:hlinkClick r:id="rId3"/>
              </a:rPr>
              <a:t>://mynasadata.larc.nasa.gov/las/</a:t>
            </a:r>
            <a:r>
              <a:rPr lang="en-US" sz="2800" dirty="0" smtClean="0">
                <a:hlinkClick r:id="rId3"/>
              </a:rPr>
              <a:t>getUI.do</a:t>
            </a:r>
            <a:r>
              <a:rPr lang="en-US" sz="2800" dirty="0" smtClean="0"/>
              <a:t> </a:t>
            </a:r>
            <a:br>
              <a:rPr lang="en-US" sz="2800" dirty="0" smtClean="0"/>
            </a:br>
            <a:r>
              <a:rPr lang="en-US" sz="2800" dirty="0" smtClean="0"/>
              <a:t>or enter the URL or cut and past. The browser should open to a page that looks like the page bellow.</a:t>
            </a:r>
            <a:endParaRPr lang="en-US" sz="2800" dirty="0"/>
          </a:p>
        </p:txBody>
      </p:sp>
      <p:pic>
        <p:nvPicPr>
          <p:cNvPr id="5" name="Content Placeholder 5" descr="Screen Shot 2014-10-23 at 12.21.50 PM.png"/>
          <p:cNvPicPr>
            <a:picLocks noGrp="1" noChangeAspect="1"/>
          </p:cNvPicPr>
          <p:nvPr>
            <p:ph idx="1"/>
          </p:nvPr>
        </p:nvPicPr>
        <p:blipFill>
          <a:blip r:embed="rId4">
            <a:extLst>
              <a:ext uri="{28A0092B-C50C-407E-A947-70E740481C1C}">
                <a14:useLocalDpi xmlns:a14="http://schemas.microsoft.com/office/drawing/2010/main" val="0"/>
              </a:ext>
            </a:extLst>
          </a:blip>
          <a:srcRect t="6003" b="6003"/>
          <a:stretch>
            <a:fillRect/>
          </a:stretch>
        </p:blipFill>
        <p:spPr>
          <a:xfrm>
            <a:off x="150380" y="2023533"/>
            <a:ext cx="8755517" cy="4834467"/>
          </a:xfrm>
        </p:spPr>
      </p:pic>
    </p:spTree>
    <p:extLst>
      <p:ext uri="{BB962C8B-B14F-4D97-AF65-F5344CB8AC3E}">
        <p14:creationId xmlns:p14="http://schemas.microsoft.com/office/powerpoint/2010/main" val="3307803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72571"/>
            <a:ext cx="7583487" cy="1574800"/>
          </a:xfrm>
        </p:spPr>
        <p:txBody>
          <a:bodyPr/>
          <a:lstStyle/>
          <a:p>
            <a:r>
              <a:rPr lang="en-US" sz="4400" dirty="0" smtClean="0">
                <a:latin typeface="Century Gothic"/>
                <a:cs typeface="Century Gothic"/>
              </a:rPr>
              <a:t>Introducing: Paleoclimatology</a:t>
            </a:r>
            <a:endParaRPr lang="en-US" sz="4400" dirty="0">
              <a:latin typeface="Century Gothic"/>
              <a:cs typeface="Century Gothic"/>
            </a:endParaRPr>
          </a:p>
        </p:txBody>
      </p:sp>
      <p:pic>
        <p:nvPicPr>
          <p:cNvPr id="4" name="Content Placeholder 3" descr="paleoproxycollage.jpg"/>
          <p:cNvPicPr>
            <a:picLocks noGrp="1" noChangeAspect="1"/>
          </p:cNvPicPr>
          <p:nvPr>
            <p:ph idx="1"/>
          </p:nvPr>
        </p:nvPicPr>
        <p:blipFill>
          <a:blip r:embed="rId3">
            <a:extLst>
              <a:ext uri="{28A0092B-C50C-407E-A947-70E740481C1C}">
                <a14:useLocalDpi xmlns:a14="http://schemas.microsoft.com/office/drawing/2010/main" val="0"/>
              </a:ext>
            </a:extLst>
          </a:blip>
          <a:srcRect t="15646" b="15646"/>
          <a:stretch>
            <a:fillRect/>
          </a:stretch>
        </p:blipFill>
        <p:spPr>
          <a:ln>
            <a:solidFill>
              <a:schemeClr val="bg1"/>
            </a:solidFill>
          </a:ln>
        </p:spPr>
      </p:pic>
    </p:spTree>
    <p:extLst>
      <p:ext uri="{BB962C8B-B14F-4D97-AF65-F5344CB8AC3E}">
        <p14:creationId xmlns:p14="http://schemas.microsoft.com/office/powerpoint/2010/main" val="23164570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009471" cy="1044388"/>
          </a:xfrm>
        </p:spPr>
        <p:txBody>
          <a:bodyPr/>
          <a:lstStyle/>
          <a:p>
            <a:r>
              <a:rPr lang="en-US" dirty="0" smtClean="0">
                <a:latin typeface="Century Gothic"/>
                <a:cs typeface="Century Gothic"/>
              </a:rPr>
              <a:t>How to Obtain Precipitation Data?</a:t>
            </a:r>
            <a:endParaRPr lang="en-US" dirty="0">
              <a:latin typeface="Century Gothic"/>
              <a:cs typeface="Century Gothic"/>
            </a:endParaRPr>
          </a:p>
        </p:txBody>
      </p:sp>
      <p:sp>
        <p:nvSpPr>
          <p:cNvPr id="3" name="Content Placeholder 2"/>
          <p:cNvSpPr>
            <a:spLocks noGrp="1"/>
          </p:cNvSpPr>
          <p:nvPr>
            <p:ph idx="1"/>
          </p:nvPr>
        </p:nvSpPr>
        <p:spPr>
          <a:xfrm>
            <a:off x="559727" y="1425388"/>
            <a:ext cx="8029928" cy="5031732"/>
          </a:xfrm>
          <a:solidFill>
            <a:srgbClr val="0F7ECA"/>
          </a:solidFill>
          <a:ln>
            <a:noFill/>
          </a:ln>
        </p:spPr>
        <p:txBody>
          <a:bodyPr>
            <a:normAutofit fontScale="92500"/>
          </a:bodyPr>
          <a:lstStyle/>
          <a:p>
            <a:pPr marL="457200" indent="-457200">
              <a:buFont typeface="+mj-lt"/>
              <a:buAutoNum type="arabicPeriod"/>
            </a:pPr>
            <a:r>
              <a:rPr lang="en-US" dirty="0" smtClean="0">
                <a:latin typeface="Century Gothic"/>
                <a:cs typeface="Century Gothic"/>
              </a:rPr>
              <a:t>On the upper left hand corner click on the </a:t>
            </a:r>
            <a:r>
              <a:rPr lang="en-US" b="1" u="sng" dirty="0" smtClean="0">
                <a:latin typeface="Century Gothic"/>
                <a:cs typeface="Century Gothic"/>
              </a:rPr>
              <a:t>DATA SET </a:t>
            </a:r>
            <a:r>
              <a:rPr lang="en-US" dirty="0" smtClean="0">
                <a:latin typeface="Century Gothic"/>
                <a:cs typeface="Century Gothic"/>
              </a:rPr>
              <a:t>button.</a:t>
            </a:r>
          </a:p>
          <a:p>
            <a:pPr marL="457200" indent="-457200">
              <a:buFont typeface="+mj-lt"/>
              <a:buAutoNum type="arabicPeriod"/>
            </a:pPr>
            <a:r>
              <a:rPr lang="en-US" dirty="0" smtClean="0">
                <a:latin typeface="Century Gothic"/>
                <a:cs typeface="Century Gothic"/>
              </a:rPr>
              <a:t>Then Select </a:t>
            </a:r>
            <a:r>
              <a:rPr lang="en-US" b="1" u="sng" dirty="0" smtClean="0">
                <a:latin typeface="Century Gothic"/>
                <a:cs typeface="Century Gothic"/>
              </a:rPr>
              <a:t>“ATMOSPHERE”, </a:t>
            </a:r>
          </a:p>
          <a:p>
            <a:pPr marL="457200" indent="-457200">
              <a:buFont typeface="+mj-lt"/>
              <a:buAutoNum type="arabicPeriod"/>
            </a:pPr>
            <a:r>
              <a:rPr lang="en-US" dirty="0" smtClean="0">
                <a:latin typeface="Century Gothic"/>
                <a:cs typeface="Century Gothic"/>
              </a:rPr>
              <a:t>Under” Atmosphere” Select </a:t>
            </a:r>
            <a:r>
              <a:rPr lang="en-US" b="1" u="sng" dirty="0" smtClean="0">
                <a:latin typeface="Century Gothic"/>
                <a:cs typeface="Century Gothic"/>
              </a:rPr>
              <a:t>“PRECIPITATION” </a:t>
            </a:r>
          </a:p>
          <a:p>
            <a:pPr marL="457200" indent="-457200">
              <a:buFont typeface="+mj-lt"/>
              <a:buAutoNum type="arabicPeriod"/>
            </a:pPr>
            <a:r>
              <a:rPr lang="en-US" dirty="0" smtClean="0">
                <a:latin typeface="Century Gothic"/>
                <a:cs typeface="Century Gothic"/>
              </a:rPr>
              <a:t>Under Precipitation Select </a:t>
            </a:r>
            <a:r>
              <a:rPr lang="en-US" b="1" u="sng" dirty="0" smtClean="0">
                <a:latin typeface="Century Gothic"/>
                <a:cs typeface="Century Gothic"/>
              </a:rPr>
              <a:t>“Monthly Precipitation (GPCP)</a:t>
            </a:r>
          </a:p>
          <a:p>
            <a:pPr marL="457200" indent="-457200">
              <a:buFont typeface="+mj-lt"/>
              <a:buAutoNum type="arabicPeriod"/>
            </a:pPr>
            <a:r>
              <a:rPr lang="en-US" dirty="0" smtClean="0">
                <a:latin typeface="Century Gothic"/>
                <a:cs typeface="Century Gothic"/>
              </a:rPr>
              <a:t>Scroll down find “LINE PLOTS” under small map on left hand side of main screen and click on </a:t>
            </a:r>
            <a:r>
              <a:rPr lang="en-US" b="1" u="sng" dirty="0" smtClean="0">
                <a:latin typeface="Century Gothic"/>
                <a:cs typeface="Century Gothic"/>
              </a:rPr>
              <a:t>TIME.</a:t>
            </a:r>
            <a:endParaRPr lang="en-US" dirty="0" smtClean="0">
              <a:latin typeface="Century Gothic"/>
              <a:cs typeface="Century Gothic"/>
            </a:endParaRPr>
          </a:p>
          <a:p>
            <a:pPr marL="457200" indent="-457200">
              <a:buFont typeface="+mj-lt"/>
              <a:buAutoNum type="arabicPeriod"/>
            </a:pPr>
            <a:r>
              <a:rPr lang="en-US" dirty="0" smtClean="0">
                <a:latin typeface="Century Gothic"/>
                <a:cs typeface="Century Gothic"/>
              </a:rPr>
              <a:t>Go To </a:t>
            </a:r>
            <a:r>
              <a:rPr lang="en-US" b="1" u="sng" dirty="0" smtClean="0">
                <a:latin typeface="Century Gothic"/>
                <a:cs typeface="Century Gothic"/>
              </a:rPr>
              <a:t>Start Date/Time </a:t>
            </a:r>
            <a:r>
              <a:rPr lang="en-US" dirty="0" smtClean="0">
                <a:latin typeface="Century Gothic"/>
                <a:cs typeface="Century Gothic"/>
              </a:rPr>
              <a:t>– It’s on the left bellow the cardinal coordinates. Click on the year and select the </a:t>
            </a:r>
            <a:r>
              <a:rPr lang="en-US" b="1" dirty="0" smtClean="0">
                <a:latin typeface="Century Gothic"/>
                <a:cs typeface="Century Gothic"/>
              </a:rPr>
              <a:t>year your tree was born</a:t>
            </a:r>
            <a:r>
              <a:rPr lang="en-US" dirty="0" smtClean="0">
                <a:latin typeface="Century Gothic"/>
                <a:cs typeface="Century Gothic"/>
              </a:rPr>
              <a:t>, </a:t>
            </a:r>
            <a:r>
              <a:rPr lang="en-US" b="1" dirty="0" smtClean="0">
                <a:latin typeface="Century Gothic"/>
                <a:cs typeface="Century Gothic"/>
              </a:rPr>
              <a:t>select January</a:t>
            </a:r>
            <a:r>
              <a:rPr lang="en-US" dirty="0" smtClean="0">
                <a:latin typeface="Century Gothic"/>
                <a:cs typeface="Century Gothic"/>
              </a:rPr>
              <a:t> for the month. Make sure you have the right year. </a:t>
            </a:r>
            <a:r>
              <a:rPr lang="en-US" b="1" dirty="0" smtClean="0">
                <a:latin typeface="Century Gothic"/>
                <a:cs typeface="Century Gothic"/>
              </a:rPr>
              <a:t>End DATE </a:t>
            </a:r>
            <a:r>
              <a:rPr lang="en-US" dirty="0" smtClean="0">
                <a:latin typeface="Century Gothic"/>
                <a:cs typeface="Century Gothic"/>
              </a:rPr>
              <a:t>– The year when the </a:t>
            </a:r>
            <a:r>
              <a:rPr lang="en-US" dirty="0">
                <a:latin typeface="Century Gothic"/>
                <a:cs typeface="Century Gothic"/>
              </a:rPr>
              <a:t>t</a:t>
            </a:r>
            <a:r>
              <a:rPr lang="en-US" dirty="0" smtClean="0">
                <a:latin typeface="Century Gothic"/>
                <a:cs typeface="Century Gothic"/>
              </a:rPr>
              <a:t>ree was Harvested, and  the month should be</a:t>
            </a:r>
            <a:r>
              <a:rPr lang="en-US" b="1" dirty="0" smtClean="0">
                <a:latin typeface="Century Gothic"/>
                <a:cs typeface="Century Gothic"/>
              </a:rPr>
              <a:t> December</a:t>
            </a:r>
            <a:r>
              <a:rPr lang="en-US" dirty="0" smtClean="0">
                <a:latin typeface="Century Gothic"/>
                <a:cs typeface="Century Gothic"/>
              </a:rPr>
              <a:t>, regardless of the month it was harvested. </a:t>
            </a:r>
          </a:p>
          <a:p>
            <a:pPr marL="457200" indent="-457200">
              <a:buFont typeface="+mj-lt"/>
              <a:buAutoNum type="arabicPeriod"/>
            </a:pPr>
            <a:endParaRPr lang="en-US" dirty="0" smtClean="0">
              <a:latin typeface="Century Gothic"/>
              <a:cs typeface="Century Gothic"/>
            </a:endParaRPr>
          </a:p>
          <a:p>
            <a:pPr marL="457200" indent="-457200">
              <a:buFont typeface="+mj-lt"/>
              <a:buAutoNum type="arabicPeriod"/>
            </a:pPr>
            <a:endParaRPr lang="en-US" dirty="0" smtClean="0">
              <a:latin typeface="Century Gothic"/>
              <a:cs typeface="Century Gothic"/>
            </a:endParaRPr>
          </a:p>
          <a:p>
            <a:pPr marL="457200" indent="-457200">
              <a:buFont typeface="+mj-lt"/>
              <a:buAutoNum type="arabicPeriod"/>
            </a:pPr>
            <a:endParaRPr lang="en-US" dirty="0" smtClean="0">
              <a:latin typeface="Century Gothic"/>
              <a:cs typeface="Century Gothic"/>
            </a:endParaRPr>
          </a:p>
        </p:txBody>
      </p:sp>
    </p:spTree>
    <p:extLst>
      <p:ext uri="{BB962C8B-B14F-4D97-AF65-F5344CB8AC3E}">
        <p14:creationId xmlns:p14="http://schemas.microsoft.com/office/powerpoint/2010/main" val="37827395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How to Obtain Precipitation Data</a:t>
            </a:r>
            <a:endParaRPr lang="en-US" dirty="0">
              <a:latin typeface="Century Gothic"/>
              <a:cs typeface="Century Gothic"/>
            </a:endParaRPr>
          </a:p>
        </p:txBody>
      </p:sp>
      <p:sp>
        <p:nvSpPr>
          <p:cNvPr id="3" name="Content Placeholder 2"/>
          <p:cNvSpPr>
            <a:spLocks noGrp="1"/>
          </p:cNvSpPr>
          <p:nvPr>
            <p:ph idx="1"/>
          </p:nvPr>
        </p:nvSpPr>
        <p:spPr>
          <a:solidFill>
            <a:srgbClr val="0F7ECA"/>
          </a:solidFill>
        </p:spPr>
        <p:txBody>
          <a:bodyPr>
            <a:normAutofit lnSpcReduction="10000"/>
          </a:bodyPr>
          <a:lstStyle/>
          <a:p>
            <a:pPr marL="457200" indent="-457200">
              <a:buFont typeface="+mj-lt"/>
              <a:buAutoNum type="arabicPeriod"/>
            </a:pPr>
            <a:r>
              <a:rPr lang="en-US" sz="2000" b="1" dirty="0" smtClean="0">
                <a:latin typeface="Century Gothic"/>
                <a:cs typeface="Century Gothic"/>
              </a:rPr>
              <a:t>Coordinates</a:t>
            </a:r>
            <a:r>
              <a:rPr lang="en-US" sz="2000" dirty="0" smtClean="0">
                <a:latin typeface="Century Gothic"/>
                <a:cs typeface="Century Gothic"/>
              </a:rPr>
              <a:t> – Obtain your coordinates from your Tree Ring Sheet. It’s printed on the bottom left of tree ring sheet. Or on the Data Chart on slide 17 and 23 of this Power Point. </a:t>
            </a:r>
          </a:p>
          <a:p>
            <a:pPr marL="457200" indent="-457200">
              <a:buFont typeface="+mj-lt"/>
              <a:buAutoNum type="arabicPeriod"/>
            </a:pPr>
            <a:r>
              <a:rPr lang="en-US" sz="2000" dirty="0" smtClean="0">
                <a:latin typeface="Century Gothic"/>
                <a:cs typeface="Century Gothic"/>
              </a:rPr>
              <a:t>There are only have two sets of coordinates. Enter the coordinate </a:t>
            </a:r>
            <a:r>
              <a:rPr lang="en-US" sz="2000" b="1" dirty="0" smtClean="0">
                <a:latin typeface="Century Gothic"/>
                <a:cs typeface="Century Gothic"/>
              </a:rPr>
              <a:t>North on the top</a:t>
            </a:r>
            <a:r>
              <a:rPr lang="en-US" sz="2000" dirty="0" smtClean="0">
                <a:latin typeface="Century Gothic"/>
                <a:cs typeface="Century Gothic"/>
              </a:rPr>
              <a:t>; </a:t>
            </a:r>
            <a:r>
              <a:rPr lang="en-US" sz="2000" b="1" dirty="0" smtClean="0">
                <a:latin typeface="Century Gothic"/>
                <a:cs typeface="Century Gothic"/>
              </a:rPr>
              <a:t>West on the right </a:t>
            </a:r>
            <a:r>
              <a:rPr lang="en-US" sz="2000" dirty="0" smtClean="0">
                <a:latin typeface="Century Gothic"/>
                <a:cs typeface="Century Gothic"/>
              </a:rPr>
              <a:t>or left and press enter; it will automatically fill in the other coordinate points. </a:t>
            </a:r>
          </a:p>
          <a:p>
            <a:pPr marL="457200" indent="-457200">
              <a:buFont typeface="+mj-lt"/>
              <a:buAutoNum type="arabicPeriod"/>
            </a:pPr>
            <a:r>
              <a:rPr lang="en-US" sz="2000" dirty="0" smtClean="0">
                <a:latin typeface="Century Gothic"/>
                <a:cs typeface="Century Gothic"/>
              </a:rPr>
              <a:t>Now that you have all of your information in you need to </a:t>
            </a:r>
            <a:r>
              <a:rPr lang="en-US" sz="2000" b="1" dirty="0" smtClean="0">
                <a:latin typeface="Century Gothic"/>
                <a:cs typeface="Century Gothic"/>
              </a:rPr>
              <a:t>press the </a:t>
            </a:r>
            <a:r>
              <a:rPr lang="en-US" sz="2000" b="1" dirty="0" smtClean="0">
                <a:solidFill>
                  <a:srgbClr val="FF0000"/>
                </a:solidFill>
                <a:latin typeface="Century Gothic"/>
                <a:cs typeface="Century Gothic"/>
              </a:rPr>
              <a:t>UPDATE </a:t>
            </a:r>
            <a:r>
              <a:rPr lang="en-US" sz="2000" b="1" dirty="0" smtClean="0">
                <a:latin typeface="Century Gothic"/>
                <a:cs typeface="Century Gothic"/>
              </a:rPr>
              <a:t>button </a:t>
            </a:r>
            <a:r>
              <a:rPr lang="en-US" sz="2000" dirty="0" smtClean="0">
                <a:latin typeface="Century Gothic"/>
                <a:cs typeface="Century Gothic"/>
              </a:rPr>
              <a:t>that appears in red on the upper left side of the sheet. Notice that a graph will appear on the screen.</a:t>
            </a:r>
          </a:p>
          <a:p>
            <a:endParaRPr lang="en-US" sz="2000" dirty="0">
              <a:latin typeface="Century Gothic"/>
              <a:cs typeface="Century Gothic"/>
            </a:endParaRPr>
          </a:p>
        </p:txBody>
      </p:sp>
    </p:spTree>
    <p:extLst>
      <p:ext uri="{BB962C8B-B14F-4D97-AF65-F5344CB8AC3E}">
        <p14:creationId xmlns:p14="http://schemas.microsoft.com/office/powerpoint/2010/main" val="814886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Update Plot </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r>
              <a:rPr lang="en-US" sz="3200" dirty="0" smtClean="0"/>
              <a:t>The </a:t>
            </a:r>
            <a:r>
              <a:rPr lang="en-US" sz="3200" b="1" dirty="0" smtClean="0"/>
              <a:t>Update Plot button is on the upper right hand side next to the Data </a:t>
            </a:r>
            <a:r>
              <a:rPr lang="en-US" sz="3200" b="1" dirty="0"/>
              <a:t>S</a:t>
            </a:r>
            <a:r>
              <a:rPr lang="en-US" sz="3200" b="1" dirty="0" smtClean="0"/>
              <a:t>et button with turn </a:t>
            </a:r>
            <a:r>
              <a:rPr lang="en-US" sz="3200" b="1" dirty="0" smtClean="0">
                <a:solidFill>
                  <a:schemeClr val="accent5">
                    <a:lumMod val="60000"/>
                    <a:lumOff val="40000"/>
                  </a:schemeClr>
                </a:solidFill>
              </a:rPr>
              <a:t>RED – Update Plot. </a:t>
            </a:r>
          </a:p>
          <a:p>
            <a:pPr marL="0" indent="0">
              <a:buNone/>
            </a:pPr>
            <a:r>
              <a:rPr lang="en-US" sz="3600" b="1" dirty="0" smtClean="0"/>
              <a:t>Warning Every Time You Make Changes and the button turns </a:t>
            </a:r>
            <a:r>
              <a:rPr lang="en-US" sz="3600" b="1" dirty="0" smtClean="0">
                <a:solidFill>
                  <a:schemeClr val="accent5">
                    <a:lumMod val="60000"/>
                    <a:lumOff val="40000"/>
                  </a:schemeClr>
                </a:solidFill>
              </a:rPr>
              <a:t>RED </a:t>
            </a:r>
            <a:r>
              <a:rPr lang="en-US" sz="3600" b="1" dirty="0" smtClean="0"/>
              <a:t>Click on IT. </a:t>
            </a:r>
          </a:p>
        </p:txBody>
      </p:sp>
    </p:spTree>
    <p:extLst>
      <p:ext uri="{BB962C8B-B14F-4D97-AF65-F5344CB8AC3E}">
        <p14:creationId xmlns:p14="http://schemas.microsoft.com/office/powerpoint/2010/main" val="34066070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43" y="381000"/>
            <a:ext cx="8127008" cy="1044388"/>
          </a:xfrm>
        </p:spPr>
        <p:txBody>
          <a:bodyPr/>
          <a:lstStyle/>
          <a:p>
            <a:r>
              <a:rPr lang="en-US" dirty="0" smtClean="0"/>
              <a:t> </a:t>
            </a:r>
            <a:r>
              <a:rPr lang="en-US" sz="4000" dirty="0" smtClean="0">
                <a:latin typeface="Century Gothic"/>
                <a:cs typeface="Century Gothic"/>
              </a:rPr>
              <a:t>Tree Ring Coordinates</a:t>
            </a:r>
            <a:endParaRPr lang="en-US" sz="4000" dirty="0">
              <a:latin typeface="Century Gothic"/>
              <a:cs typeface="Century Gothic"/>
            </a:endParaRPr>
          </a:p>
        </p:txBody>
      </p:sp>
      <p:sp>
        <p:nvSpPr>
          <p:cNvPr id="3" name="Content Placeholder 2"/>
          <p:cNvSpPr>
            <a:spLocks noGrp="1"/>
          </p:cNvSpPr>
          <p:nvPr>
            <p:ph idx="1"/>
          </p:nvPr>
        </p:nvSpPr>
        <p:spPr/>
        <p:txBody>
          <a:bodyPr>
            <a:normAutofit/>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801546722"/>
              </p:ext>
            </p:extLst>
          </p:nvPr>
        </p:nvGraphicFramePr>
        <p:xfrm>
          <a:off x="235942" y="1715893"/>
          <a:ext cx="8688684" cy="4640750"/>
        </p:xfrm>
        <a:graphic>
          <a:graphicData uri="http://schemas.openxmlformats.org/drawingml/2006/table">
            <a:tbl>
              <a:tblPr firstRow="1" bandRow="1">
                <a:tableStyleId>{7E9639D4-E3E2-4D34-9284-5A2195B3D0D7}</a:tableStyleId>
              </a:tblPr>
              <a:tblGrid>
                <a:gridCol w="2172171"/>
                <a:gridCol w="2172171"/>
                <a:gridCol w="2172171"/>
                <a:gridCol w="2172171"/>
              </a:tblGrid>
              <a:tr h="836314">
                <a:tc>
                  <a:txBody>
                    <a:bodyPr/>
                    <a:lstStyle/>
                    <a:p>
                      <a:pPr algn="ctr"/>
                      <a:r>
                        <a:rPr lang="en-US" dirty="0" smtClean="0"/>
                        <a:t>TR</a:t>
                      </a:r>
                      <a:r>
                        <a:rPr lang="en-US" baseline="0" dirty="0" smtClean="0"/>
                        <a:t> Location</a:t>
                      </a:r>
                      <a:endParaRPr lang="en-US" dirty="0"/>
                    </a:p>
                  </a:txBody>
                  <a:tcPr/>
                </a:tc>
                <a:tc>
                  <a:txBody>
                    <a:bodyPr/>
                    <a:lstStyle/>
                    <a:p>
                      <a:pPr algn="ctr"/>
                      <a:r>
                        <a:rPr lang="en-US" dirty="0" smtClean="0"/>
                        <a:t>Coordinates</a:t>
                      </a:r>
                      <a:endParaRPr lang="en-US" dirty="0"/>
                    </a:p>
                  </a:txBody>
                  <a:tcPr/>
                </a:tc>
                <a:tc>
                  <a:txBody>
                    <a:bodyPr/>
                    <a:lstStyle/>
                    <a:p>
                      <a:pPr algn="ctr"/>
                      <a:r>
                        <a:rPr lang="en-US" dirty="0" smtClean="0"/>
                        <a:t>Year</a:t>
                      </a:r>
                      <a:r>
                        <a:rPr lang="en-US" baseline="0" dirty="0" smtClean="0"/>
                        <a:t> Harvested?</a:t>
                      </a:r>
                    </a:p>
                    <a:p>
                      <a:pPr algn="ctr"/>
                      <a:r>
                        <a:rPr lang="en-US" baseline="0" dirty="0" smtClean="0"/>
                        <a:t>Year Planted</a:t>
                      </a:r>
                      <a:endParaRPr lang="en-US" dirty="0"/>
                    </a:p>
                  </a:txBody>
                  <a:tcPr/>
                </a:tc>
                <a:tc>
                  <a:txBody>
                    <a:bodyPr/>
                    <a:lstStyle/>
                    <a:p>
                      <a:pPr algn="ctr"/>
                      <a:r>
                        <a:rPr lang="en-US" dirty="0" smtClean="0"/>
                        <a:t>Average</a:t>
                      </a:r>
                      <a:r>
                        <a:rPr lang="en-US" baseline="0" dirty="0" smtClean="0"/>
                        <a:t> Precipitation</a:t>
                      </a:r>
                      <a:endParaRPr lang="en-US" dirty="0"/>
                    </a:p>
                  </a:txBody>
                  <a:tcPr/>
                </a:tc>
              </a:tr>
              <a:tr h="951109">
                <a:tc>
                  <a:txBody>
                    <a:bodyPr/>
                    <a:lstStyle/>
                    <a:p>
                      <a:r>
                        <a:rPr lang="en-US" dirty="0" smtClean="0"/>
                        <a:t>Boston, MA</a:t>
                      </a:r>
                      <a:endParaRPr lang="en-US" dirty="0"/>
                    </a:p>
                  </a:txBody>
                  <a:tcPr>
                    <a:solidFill>
                      <a:schemeClr val="bg1"/>
                    </a:solidFill>
                  </a:tcPr>
                </a:tc>
                <a:tc>
                  <a:txBody>
                    <a:bodyPr/>
                    <a:lstStyle/>
                    <a:p>
                      <a:pPr algn="ctr"/>
                      <a:r>
                        <a:rPr lang="en-US" dirty="0" smtClean="0"/>
                        <a:t>42°N,</a:t>
                      </a:r>
                      <a:r>
                        <a:rPr lang="en-US" baseline="0" dirty="0" smtClean="0"/>
                        <a:t> 71°W</a:t>
                      </a:r>
                      <a:endParaRPr lang="en-US" dirty="0"/>
                    </a:p>
                  </a:txBody>
                  <a:tcPr>
                    <a:solidFill>
                      <a:schemeClr val="bg1"/>
                    </a:solidFill>
                  </a:tcPr>
                </a:tc>
                <a:tc>
                  <a:txBody>
                    <a:bodyPr/>
                    <a:lstStyle/>
                    <a:p>
                      <a:pPr algn="ctr"/>
                      <a:r>
                        <a:rPr lang="en-US" dirty="0" smtClean="0"/>
                        <a:t>Oct. 2000 - 1981</a:t>
                      </a:r>
                      <a:endParaRPr lang="en-US" dirty="0"/>
                    </a:p>
                  </a:txBody>
                  <a:tcPr>
                    <a:solidFill>
                      <a:schemeClr val="bg1"/>
                    </a:solidFill>
                  </a:tcPr>
                </a:tc>
                <a:tc>
                  <a:txBody>
                    <a:bodyPr/>
                    <a:lstStyle/>
                    <a:p>
                      <a:pPr algn="l"/>
                      <a:r>
                        <a:rPr lang="en-US" dirty="0" smtClean="0"/>
                        <a:t>3.76mm/day</a:t>
                      </a:r>
                      <a:endParaRPr lang="en-US" dirty="0"/>
                    </a:p>
                  </a:txBody>
                  <a:tcPr>
                    <a:solidFill>
                      <a:schemeClr val="bg1"/>
                    </a:solidFill>
                  </a:tcPr>
                </a:tc>
              </a:tr>
              <a:tr h="951109">
                <a:tc>
                  <a:txBody>
                    <a:bodyPr/>
                    <a:lstStyle/>
                    <a:p>
                      <a:r>
                        <a:rPr lang="en-US" dirty="0" smtClean="0"/>
                        <a:t>Columbia, MO</a:t>
                      </a:r>
                      <a:endParaRPr lang="en-US" dirty="0"/>
                    </a:p>
                  </a:txBody>
                  <a:tcPr>
                    <a:solidFill>
                      <a:schemeClr val="bg1"/>
                    </a:solidFill>
                  </a:tcPr>
                </a:tc>
                <a:tc>
                  <a:txBody>
                    <a:bodyPr/>
                    <a:lstStyle/>
                    <a:p>
                      <a:pPr algn="ctr"/>
                      <a:r>
                        <a:rPr lang="en-US" dirty="0" smtClean="0"/>
                        <a:t>39°N, 92°W</a:t>
                      </a:r>
                      <a:endParaRPr lang="en-US" dirty="0"/>
                    </a:p>
                  </a:txBody>
                  <a:tcPr>
                    <a:solidFill>
                      <a:schemeClr val="bg1"/>
                    </a:solidFill>
                  </a:tcPr>
                </a:tc>
                <a:tc>
                  <a:txBody>
                    <a:bodyPr/>
                    <a:lstStyle/>
                    <a:p>
                      <a:pPr algn="ctr"/>
                      <a:r>
                        <a:rPr lang="en-US" dirty="0" smtClean="0"/>
                        <a:t>Dec. 2005 - 1980</a:t>
                      </a:r>
                      <a:endParaRPr lang="en-US" dirty="0"/>
                    </a:p>
                  </a:txBody>
                  <a:tcPr>
                    <a:solidFill>
                      <a:schemeClr val="bg1"/>
                    </a:solidFill>
                  </a:tcPr>
                </a:tc>
                <a:tc>
                  <a:txBody>
                    <a:bodyPr/>
                    <a:lstStyle/>
                    <a:p>
                      <a:pPr algn="l"/>
                      <a:r>
                        <a:rPr lang="en-US" dirty="0" smtClean="0"/>
                        <a:t>3.00 mm/day</a:t>
                      </a:r>
                      <a:endParaRPr lang="en-US" dirty="0"/>
                    </a:p>
                  </a:txBody>
                  <a:tcPr>
                    <a:solidFill>
                      <a:schemeClr val="bg1"/>
                    </a:solidFill>
                  </a:tcPr>
                </a:tc>
              </a:tr>
              <a:tr h="951109">
                <a:tc>
                  <a:txBody>
                    <a:bodyPr/>
                    <a:lstStyle/>
                    <a:p>
                      <a:r>
                        <a:rPr lang="en-US" dirty="0" smtClean="0"/>
                        <a:t>Jackson, MS</a:t>
                      </a:r>
                      <a:endParaRPr lang="en-US" dirty="0"/>
                    </a:p>
                  </a:txBody>
                  <a:tcPr>
                    <a:solidFill>
                      <a:schemeClr val="bg1"/>
                    </a:solidFill>
                  </a:tcPr>
                </a:tc>
                <a:tc>
                  <a:txBody>
                    <a:bodyPr/>
                    <a:lstStyle/>
                    <a:p>
                      <a:pPr algn="ctr"/>
                      <a:r>
                        <a:rPr lang="en-US" dirty="0" smtClean="0"/>
                        <a:t>32°N, 90°W</a:t>
                      </a:r>
                      <a:endParaRPr lang="en-US" dirty="0"/>
                    </a:p>
                  </a:txBody>
                  <a:tcPr>
                    <a:solidFill>
                      <a:schemeClr val="bg1"/>
                    </a:solidFill>
                  </a:tcPr>
                </a:tc>
                <a:tc>
                  <a:txBody>
                    <a:bodyPr/>
                    <a:lstStyle/>
                    <a:p>
                      <a:pPr algn="ctr"/>
                      <a:r>
                        <a:rPr lang="en-US" dirty="0" smtClean="0"/>
                        <a:t>Feb. 2006 - 1982</a:t>
                      </a:r>
                      <a:endParaRPr lang="en-US" dirty="0"/>
                    </a:p>
                  </a:txBody>
                  <a:tcPr>
                    <a:solidFill>
                      <a:schemeClr val="bg1"/>
                    </a:solidFill>
                  </a:tcPr>
                </a:tc>
                <a:tc>
                  <a:txBody>
                    <a:bodyPr/>
                    <a:lstStyle/>
                    <a:p>
                      <a:pPr algn="l"/>
                      <a:r>
                        <a:rPr lang="en-US" dirty="0" smtClean="0"/>
                        <a:t>3.73 mm/day</a:t>
                      </a:r>
                      <a:endParaRPr lang="en-US" dirty="0"/>
                    </a:p>
                  </a:txBody>
                  <a:tcPr>
                    <a:solidFill>
                      <a:schemeClr val="bg1"/>
                    </a:solidFill>
                  </a:tcPr>
                </a:tc>
              </a:tr>
              <a:tr h="951109">
                <a:tc>
                  <a:txBody>
                    <a:bodyPr/>
                    <a:lstStyle/>
                    <a:p>
                      <a:r>
                        <a:rPr lang="en-US" dirty="0" smtClean="0"/>
                        <a:t>Seattle</a:t>
                      </a:r>
                      <a:r>
                        <a:rPr lang="en-US" baseline="0" dirty="0" smtClean="0"/>
                        <a:t>, WA</a:t>
                      </a:r>
                      <a:endParaRPr lang="en-US" dirty="0"/>
                    </a:p>
                  </a:txBody>
                  <a:tcPr>
                    <a:solidFill>
                      <a:schemeClr val="bg1"/>
                    </a:solidFill>
                  </a:tcPr>
                </a:tc>
                <a:tc>
                  <a:txBody>
                    <a:bodyPr/>
                    <a:lstStyle/>
                    <a:p>
                      <a:pPr algn="ctr"/>
                      <a:r>
                        <a:rPr lang="en-US" dirty="0" smtClean="0"/>
                        <a:t>47°N, 122°W</a:t>
                      </a:r>
                      <a:endParaRPr lang="en-US" dirty="0"/>
                    </a:p>
                  </a:txBody>
                  <a:tcPr>
                    <a:solidFill>
                      <a:schemeClr val="bg1"/>
                    </a:solidFill>
                  </a:tcPr>
                </a:tc>
                <a:tc>
                  <a:txBody>
                    <a:bodyPr/>
                    <a:lstStyle/>
                    <a:p>
                      <a:pPr algn="ctr"/>
                      <a:r>
                        <a:rPr lang="en-US" dirty="0" smtClean="0"/>
                        <a:t>Sept.</a:t>
                      </a:r>
                      <a:r>
                        <a:rPr lang="en-US" baseline="0" dirty="0" smtClean="0"/>
                        <a:t> </a:t>
                      </a:r>
                      <a:r>
                        <a:rPr lang="en-US" dirty="0" smtClean="0"/>
                        <a:t>2003 - 1980</a:t>
                      </a:r>
                      <a:endParaRPr lang="en-US" dirty="0"/>
                    </a:p>
                  </a:txBody>
                  <a:tcPr>
                    <a:solidFill>
                      <a:schemeClr val="bg1"/>
                    </a:solidFill>
                  </a:tcPr>
                </a:tc>
                <a:tc>
                  <a:txBody>
                    <a:bodyPr/>
                    <a:lstStyle/>
                    <a:p>
                      <a:pPr algn="l"/>
                      <a:r>
                        <a:rPr lang="en-US" dirty="0" smtClean="0"/>
                        <a:t>3.5 mm/day</a:t>
                      </a:r>
                      <a:endParaRPr lang="en-US" dirty="0"/>
                    </a:p>
                  </a:txBody>
                  <a:tcPr>
                    <a:solidFill>
                      <a:schemeClr val="bg1"/>
                    </a:solidFill>
                  </a:tcPr>
                </a:tc>
              </a:tr>
            </a:tbl>
          </a:graphicData>
        </a:graphic>
      </p:graphicFrame>
    </p:spTree>
    <p:extLst>
      <p:ext uri="{BB962C8B-B14F-4D97-AF65-F5344CB8AC3E}">
        <p14:creationId xmlns:p14="http://schemas.microsoft.com/office/powerpoint/2010/main" val="767724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71" y="96904"/>
            <a:ext cx="8421336" cy="1044388"/>
          </a:xfrm>
        </p:spPr>
        <p:txBody>
          <a:bodyPr/>
          <a:lstStyle/>
          <a:p>
            <a:r>
              <a:rPr lang="en-US" dirty="0" smtClean="0"/>
              <a:t>MYNASA DATE Precipitation Graph</a:t>
            </a:r>
            <a:endParaRPr lang="en-US" dirty="0"/>
          </a:p>
        </p:txBody>
      </p:sp>
      <p:pic>
        <p:nvPicPr>
          <p:cNvPr id="4" name="Content Placeholder 3" descr="C15EA290B4893E53AE258AFD0D172C2E_plot_image.gif"/>
          <p:cNvPicPr>
            <a:picLocks noGrp="1" noChangeAspect="1"/>
          </p:cNvPicPr>
          <p:nvPr>
            <p:ph idx="1"/>
          </p:nvPr>
        </p:nvPicPr>
        <p:blipFill rotWithShape="1">
          <a:blip r:embed="rId3">
            <a:extLst>
              <a:ext uri="{28A0092B-C50C-407E-A947-70E740481C1C}">
                <a14:useLocalDpi xmlns:a14="http://schemas.microsoft.com/office/drawing/2010/main" val="0"/>
              </a:ext>
            </a:extLst>
          </a:blip>
          <a:srcRect l="-493" r="531"/>
          <a:stretch/>
        </p:blipFill>
        <p:spPr>
          <a:xfrm>
            <a:off x="167090" y="1294031"/>
            <a:ext cx="8421336" cy="4208930"/>
          </a:xfrm>
        </p:spPr>
      </p:pic>
      <p:sp>
        <p:nvSpPr>
          <p:cNvPr id="5" name="TextBox 4"/>
          <p:cNvSpPr txBox="1"/>
          <p:nvPr/>
        </p:nvSpPr>
        <p:spPr>
          <a:xfrm>
            <a:off x="167090" y="5533384"/>
            <a:ext cx="8571717" cy="1015663"/>
          </a:xfrm>
          <a:prstGeom prst="rect">
            <a:avLst/>
          </a:prstGeom>
          <a:solidFill>
            <a:srgbClr val="0F7ECA"/>
          </a:solidFill>
        </p:spPr>
        <p:txBody>
          <a:bodyPr wrap="square" rtlCol="0">
            <a:spAutoFit/>
          </a:bodyPr>
          <a:lstStyle/>
          <a:p>
            <a:r>
              <a:rPr lang="en-US" sz="2000" dirty="0" smtClean="0">
                <a:solidFill>
                  <a:schemeClr val="bg1"/>
                </a:solidFill>
                <a:latin typeface="Century Gothic"/>
                <a:cs typeface="Century Gothic"/>
              </a:rPr>
              <a:t>Once you update your data a similar graph might show on your screen. You can save it if you press print. It’s hard to read because it has monthly data points for every year.</a:t>
            </a:r>
            <a:endParaRPr lang="en-US" sz="2000" dirty="0">
              <a:solidFill>
                <a:schemeClr val="bg1"/>
              </a:solidFill>
              <a:latin typeface="Century Gothic"/>
              <a:cs typeface="Century Gothic"/>
            </a:endParaRPr>
          </a:p>
        </p:txBody>
      </p:sp>
    </p:spTree>
    <p:extLst>
      <p:ext uri="{BB962C8B-B14F-4D97-AF65-F5344CB8AC3E}">
        <p14:creationId xmlns:p14="http://schemas.microsoft.com/office/powerpoint/2010/main" val="29605143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How to Download Numerical Data to Analyze in Excel</a:t>
            </a:r>
            <a:endParaRPr lang="en-US" dirty="0">
              <a:latin typeface="Century Gothic"/>
              <a:cs typeface="Century Gothic"/>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To retrieve the numerical precipitation data press the </a:t>
            </a:r>
            <a:r>
              <a:rPr lang="en-US" b="1" dirty="0" smtClean="0"/>
              <a:t>SAVE AS</a:t>
            </a:r>
            <a:r>
              <a:rPr lang="en-US" dirty="0" smtClean="0"/>
              <a:t> button on the upper right hand side.</a:t>
            </a:r>
            <a:endParaRPr lang="en-US" dirty="0"/>
          </a:p>
        </p:txBody>
      </p:sp>
      <p:pic>
        <p:nvPicPr>
          <p:cNvPr id="4" name="Content Placeholder 5" descr="Screen Shot 2014-10-23 at 12.21.50 PM.png"/>
          <p:cNvPicPr>
            <a:picLocks noChangeAspect="1"/>
          </p:cNvPicPr>
          <p:nvPr/>
        </p:nvPicPr>
        <p:blipFill>
          <a:blip r:embed="rId3">
            <a:extLst>
              <a:ext uri="{28A0092B-C50C-407E-A947-70E740481C1C}">
                <a14:useLocalDpi xmlns:a14="http://schemas.microsoft.com/office/drawing/2010/main" val="0"/>
              </a:ext>
            </a:extLst>
          </a:blip>
          <a:srcRect t="6003" b="6003"/>
          <a:stretch>
            <a:fillRect/>
          </a:stretch>
        </p:blipFill>
        <p:spPr>
          <a:xfrm>
            <a:off x="150380" y="2610851"/>
            <a:ext cx="8755517" cy="4247149"/>
          </a:xfrm>
          <a:prstGeom prst="rect">
            <a:avLst/>
          </a:prstGeom>
        </p:spPr>
      </p:pic>
      <p:cxnSp>
        <p:nvCxnSpPr>
          <p:cNvPr id="6" name="Straight Arrow Connector 5"/>
          <p:cNvCxnSpPr/>
          <p:nvPr/>
        </p:nvCxnSpPr>
        <p:spPr>
          <a:xfrm flipH="1" flipV="1">
            <a:off x="4835554" y="3028102"/>
            <a:ext cx="1563008" cy="102564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42684" y="3565346"/>
            <a:ext cx="1286225" cy="923330"/>
          </a:xfrm>
          <a:prstGeom prst="rect">
            <a:avLst/>
          </a:prstGeom>
          <a:solidFill>
            <a:schemeClr val="bg2">
              <a:lumMod val="40000"/>
              <a:lumOff val="60000"/>
            </a:schemeClr>
          </a:solidFill>
          <a:ln>
            <a:solidFill>
              <a:schemeClr val="accent5">
                <a:lumMod val="60000"/>
                <a:lumOff val="40000"/>
              </a:schemeClr>
            </a:solidFill>
          </a:ln>
        </p:spPr>
        <p:txBody>
          <a:bodyPr wrap="square" rtlCol="0">
            <a:spAutoFit/>
          </a:bodyPr>
          <a:lstStyle/>
          <a:p>
            <a:r>
              <a:rPr lang="en-US" dirty="0" smtClean="0"/>
              <a:t>SAVE AS Button Location</a:t>
            </a:r>
            <a:endParaRPr lang="en-US" dirty="0"/>
          </a:p>
        </p:txBody>
      </p:sp>
    </p:spTree>
    <p:extLst>
      <p:ext uri="{BB962C8B-B14F-4D97-AF65-F5344CB8AC3E}">
        <p14:creationId xmlns:p14="http://schemas.microsoft.com/office/powerpoint/2010/main" val="17213085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58965"/>
            <a:ext cx="7583487" cy="1044388"/>
          </a:xfrm>
        </p:spPr>
        <p:txBody>
          <a:bodyPr/>
          <a:lstStyle/>
          <a:p>
            <a:r>
              <a:rPr lang="en-US" dirty="0" smtClean="0"/>
              <a:t>Retrieving DATA  </a:t>
            </a:r>
            <a:endParaRPr lang="en-US" dirty="0"/>
          </a:p>
        </p:txBody>
      </p:sp>
      <p:pic>
        <p:nvPicPr>
          <p:cNvPr id="4" name="Content Placeholder 3" descr="Screen Shot 2017-07-12 at 9.57.5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774" b="-10230"/>
          <a:stretch/>
        </p:blipFill>
        <p:spPr>
          <a:xfrm>
            <a:off x="779463" y="1203353"/>
            <a:ext cx="7583487" cy="5348238"/>
          </a:xfrm>
        </p:spPr>
      </p:pic>
      <p:cxnSp>
        <p:nvCxnSpPr>
          <p:cNvPr id="5" name="Straight Arrow Connector 4"/>
          <p:cNvCxnSpPr>
            <a:endCxn id="6" idx="1"/>
          </p:cNvCxnSpPr>
          <p:nvPr/>
        </p:nvCxnSpPr>
        <p:spPr>
          <a:xfrm flipV="1">
            <a:off x="2197979" y="3575804"/>
            <a:ext cx="2718982" cy="510505"/>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16961" y="3114139"/>
            <a:ext cx="1318787"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Click and Select ASCII</a:t>
            </a:r>
            <a:endParaRPr lang="en-US" dirty="0"/>
          </a:p>
        </p:txBody>
      </p:sp>
      <p:cxnSp>
        <p:nvCxnSpPr>
          <p:cNvPr id="9" name="Straight Arrow Connector 8"/>
          <p:cNvCxnSpPr/>
          <p:nvPr/>
        </p:nvCxnSpPr>
        <p:spPr>
          <a:xfrm>
            <a:off x="4509927" y="4786355"/>
            <a:ext cx="1318788" cy="227922"/>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28715" y="4786355"/>
            <a:ext cx="1432757" cy="1200329"/>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Make sure dates match your Tree Ring</a:t>
            </a:r>
            <a:endParaRPr lang="en-US" dirty="0"/>
          </a:p>
        </p:txBody>
      </p:sp>
      <p:cxnSp>
        <p:nvCxnSpPr>
          <p:cNvPr id="13" name="Straight Arrow Connector 12"/>
          <p:cNvCxnSpPr>
            <a:endCxn id="14" idx="1"/>
          </p:cNvCxnSpPr>
          <p:nvPr/>
        </p:nvCxnSpPr>
        <p:spPr>
          <a:xfrm>
            <a:off x="1831649" y="5227469"/>
            <a:ext cx="732660" cy="48126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64309" y="5524071"/>
            <a:ext cx="1351350" cy="369332"/>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Click  Save </a:t>
            </a:r>
            <a:endParaRPr lang="en-US" dirty="0"/>
          </a:p>
        </p:txBody>
      </p:sp>
    </p:spTree>
    <p:extLst>
      <p:ext uri="{BB962C8B-B14F-4D97-AF65-F5344CB8AC3E}">
        <p14:creationId xmlns:p14="http://schemas.microsoft.com/office/powerpoint/2010/main" val="4507948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to Download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Go to the </a:t>
            </a:r>
            <a:r>
              <a:rPr lang="en-US" sz="2400" b="1" u="sng" dirty="0" smtClean="0"/>
              <a:t>NetCDF</a:t>
            </a:r>
            <a:r>
              <a:rPr lang="en-US" b="1" dirty="0" smtClean="0"/>
              <a:t> </a:t>
            </a:r>
            <a:r>
              <a:rPr lang="en-US" dirty="0" smtClean="0"/>
              <a:t>button and select </a:t>
            </a:r>
            <a:r>
              <a:rPr lang="en-US" b="1" u="sng" dirty="0" smtClean="0"/>
              <a:t>ASCII</a:t>
            </a:r>
            <a:r>
              <a:rPr lang="en-US" b="1" dirty="0" smtClean="0"/>
              <a:t> – (</a:t>
            </a:r>
            <a:r>
              <a:rPr lang="en-US" dirty="0" smtClean="0"/>
              <a:t>American Standard Code) It will convert the data file in a standard code so that Excel can read the data file.</a:t>
            </a:r>
          </a:p>
          <a:p>
            <a:pPr marL="457200" indent="-457200">
              <a:buFont typeface="+mj-lt"/>
              <a:buAutoNum type="arabicPeriod"/>
            </a:pPr>
            <a:r>
              <a:rPr lang="en-US" dirty="0" smtClean="0"/>
              <a:t>Make sure the </a:t>
            </a:r>
            <a:r>
              <a:rPr lang="en-US" sz="2400" b="1" u="sng" dirty="0" smtClean="0"/>
              <a:t>Start date/time </a:t>
            </a:r>
            <a:r>
              <a:rPr lang="en-US" dirty="0" smtClean="0"/>
              <a:t>and the End date/time correspond to your data. Year your tree was born – starting in Jan. The </a:t>
            </a:r>
            <a:r>
              <a:rPr lang="en-US" sz="2400" dirty="0" smtClean="0"/>
              <a:t>End </a:t>
            </a:r>
            <a:r>
              <a:rPr lang="en-US" sz="2400" b="1" u="sng" dirty="0" smtClean="0"/>
              <a:t>date/time </a:t>
            </a:r>
            <a:r>
              <a:rPr lang="en-US" b="1" dirty="0" smtClean="0"/>
              <a:t>the year and month it was harvested</a:t>
            </a:r>
          </a:p>
          <a:p>
            <a:pPr marL="457200" indent="-457200">
              <a:buFont typeface="+mj-lt"/>
              <a:buAutoNum type="arabicPeriod"/>
            </a:pPr>
            <a:r>
              <a:rPr lang="en-US" dirty="0" smtClean="0"/>
              <a:t>Press the </a:t>
            </a:r>
            <a:r>
              <a:rPr lang="en-US" sz="2400" b="1" u="sng" dirty="0" smtClean="0"/>
              <a:t>SAVE</a:t>
            </a:r>
            <a:r>
              <a:rPr lang="en-US" sz="2400" dirty="0" smtClean="0"/>
              <a:t> </a:t>
            </a:r>
            <a:r>
              <a:rPr lang="en-US" dirty="0" smtClean="0"/>
              <a:t>button and a numerical chart should appear.</a:t>
            </a:r>
          </a:p>
          <a:p>
            <a:pPr marL="457200" indent="-457200">
              <a:buFont typeface="+mj-lt"/>
              <a:buAutoNum type="arabicPeriod"/>
            </a:pPr>
            <a:endParaRPr lang="en-US" b="1" dirty="0"/>
          </a:p>
        </p:txBody>
      </p:sp>
    </p:spTree>
    <p:extLst>
      <p:ext uri="{BB962C8B-B14F-4D97-AF65-F5344CB8AC3E}">
        <p14:creationId xmlns:p14="http://schemas.microsoft.com/office/powerpoint/2010/main" val="9875670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25" y="114397"/>
            <a:ext cx="7583487" cy="1044388"/>
          </a:xfrm>
        </p:spPr>
        <p:txBody>
          <a:bodyPr/>
          <a:lstStyle/>
          <a:p>
            <a:r>
              <a:rPr lang="en-US" dirty="0" smtClean="0"/>
              <a:t>DATA CHART – Name File and Save</a:t>
            </a:r>
            <a:endParaRPr lang="en-US" dirty="0"/>
          </a:p>
        </p:txBody>
      </p:sp>
      <p:pic>
        <p:nvPicPr>
          <p:cNvPr id="4" name="Content Placeholder 3" descr="Screen Shot 2017-07-12 at 10.09.32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0581" b="11676"/>
          <a:stretch/>
        </p:blipFill>
        <p:spPr>
          <a:xfrm>
            <a:off x="779463" y="913658"/>
            <a:ext cx="7583487" cy="4456864"/>
          </a:xfrm>
        </p:spPr>
      </p:pic>
      <p:sp>
        <p:nvSpPr>
          <p:cNvPr id="5" name="TextBox 4"/>
          <p:cNvSpPr txBox="1"/>
          <p:nvPr/>
        </p:nvSpPr>
        <p:spPr>
          <a:xfrm>
            <a:off x="779463" y="5448474"/>
            <a:ext cx="7583487" cy="1200328"/>
          </a:xfrm>
          <a:prstGeom prst="rect">
            <a:avLst/>
          </a:prstGeom>
          <a:solidFill>
            <a:schemeClr val="bg2">
              <a:lumMod val="75000"/>
            </a:schemeClr>
          </a:solidFill>
        </p:spPr>
        <p:txBody>
          <a:bodyPr wrap="square" rtlCol="0">
            <a:spAutoFit/>
          </a:bodyPr>
          <a:lstStyle/>
          <a:p>
            <a:r>
              <a:rPr lang="en-US" sz="2400" dirty="0" smtClean="0">
                <a:solidFill>
                  <a:schemeClr val="bg1"/>
                </a:solidFill>
              </a:rPr>
              <a:t>Go to </a:t>
            </a:r>
            <a:r>
              <a:rPr lang="en-US" sz="2400" b="1" dirty="0" smtClean="0">
                <a:solidFill>
                  <a:schemeClr val="bg1"/>
                </a:solidFill>
              </a:rPr>
              <a:t>File</a:t>
            </a:r>
            <a:r>
              <a:rPr lang="en-US" sz="2400" dirty="0" smtClean="0">
                <a:solidFill>
                  <a:schemeClr val="bg1"/>
                </a:solidFill>
              </a:rPr>
              <a:t> and </a:t>
            </a:r>
            <a:r>
              <a:rPr lang="en-US" sz="2400" b="1" dirty="0" smtClean="0">
                <a:solidFill>
                  <a:schemeClr val="bg1"/>
                </a:solidFill>
              </a:rPr>
              <a:t>Save </a:t>
            </a:r>
            <a:r>
              <a:rPr lang="en-US" sz="2400" b="1" dirty="0">
                <a:solidFill>
                  <a:schemeClr val="bg1"/>
                </a:solidFill>
              </a:rPr>
              <a:t>A</a:t>
            </a:r>
            <a:r>
              <a:rPr lang="en-US" sz="2400" b="1" dirty="0" smtClean="0">
                <a:solidFill>
                  <a:schemeClr val="bg1"/>
                </a:solidFill>
              </a:rPr>
              <a:t>S</a:t>
            </a:r>
            <a:r>
              <a:rPr lang="en-US" sz="2400" dirty="0" smtClean="0">
                <a:solidFill>
                  <a:schemeClr val="bg1"/>
                </a:solidFill>
              </a:rPr>
              <a:t>: Enter the Name of the City and State Precipitation and your initials. Save on to your folder or drive for retrieval later.</a:t>
            </a:r>
            <a:endParaRPr lang="en-US" sz="2400" dirty="0">
              <a:solidFill>
                <a:schemeClr val="bg1"/>
              </a:solidFill>
            </a:endParaRPr>
          </a:p>
        </p:txBody>
      </p:sp>
    </p:spTree>
    <p:extLst>
      <p:ext uri="{BB962C8B-B14F-4D97-AF65-F5344CB8AC3E}">
        <p14:creationId xmlns:p14="http://schemas.microsoft.com/office/powerpoint/2010/main" val="35905107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58" y="-221358"/>
            <a:ext cx="7583487" cy="1044388"/>
          </a:xfrm>
        </p:spPr>
        <p:txBody>
          <a:bodyPr/>
          <a:lstStyle/>
          <a:p>
            <a:r>
              <a:rPr lang="en-US" dirty="0" smtClean="0"/>
              <a:t>Importing DATA to Excel</a:t>
            </a:r>
            <a:endParaRPr lang="en-US" dirty="0"/>
          </a:p>
        </p:txBody>
      </p:sp>
      <p:sp>
        <p:nvSpPr>
          <p:cNvPr id="3" name="Content Placeholder 2"/>
          <p:cNvSpPr>
            <a:spLocks noGrp="1"/>
          </p:cNvSpPr>
          <p:nvPr>
            <p:ph idx="1"/>
          </p:nvPr>
        </p:nvSpPr>
        <p:spPr>
          <a:xfrm>
            <a:off x="316858" y="823029"/>
            <a:ext cx="7583487" cy="1843062"/>
          </a:xfrm>
        </p:spPr>
        <p:txBody>
          <a:bodyPr>
            <a:noAutofit/>
          </a:bodyPr>
          <a:lstStyle/>
          <a:p>
            <a:r>
              <a:rPr lang="en-US" sz="1800" dirty="0" smtClean="0"/>
              <a:t>Open </a:t>
            </a:r>
            <a:r>
              <a:rPr lang="en-US" sz="2000" b="1" u="sng" dirty="0" smtClean="0"/>
              <a:t>Excel</a:t>
            </a:r>
          </a:p>
          <a:p>
            <a:r>
              <a:rPr lang="en-US" sz="1800" dirty="0" smtClean="0"/>
              <a:t>Go to </a:t>
            </a:r>
            <a:r>
              <a:rPr lang="en-US" sz="2000" b="1" dirty="0" smtClean="0"/>
              <a:t>Mac</a:t>
            </a:r>
            <a:r>
              <a:rPr lang="en-US" sz="2000" dirty="0" smtClean="0"/>
              <a:t> </a:t>
            </a:r>
            <a:r>
              <a:rPr lang="en-US" sz="2000" b="1" u="sng" dirty="0" smtClean="0"/>
              <a:t>File</a:t>
            </a:r>
            <a:r>
              <a:rPr lang="en-US" sz="2000" b="1" dirty="0" smtClean="0"/>
              <a:t> </a:t>
            </a:r>
            <a:r>
              <a:rPr lang="en-US" sz="1800" dirty="0"/>
              <a:t>m</a:t>
            </a:r>
            <a:r>
              <a:rPr lang="en-US" sz="1800" dirty="0" smtClean="0"/>
              <a:t>enu</a:t>
            </a:r>
            <a:r>
              <a:rPr lang="en-US" sz="1800" b="1" dirty="0" smtClean="0"/>
              <a:t> </a:t>
            </a:r>
            <a:r>
              <a:rPr lang="en-US" sz="1800" dirty="0" smtClean="0"/>
              <a:t>and select </a:t>
            </a:r>
            <a:r>
              <a:rPr lang="en-US" sz="2000" b="1" u="sng" dirty="0" smtClean="0"/>
              <a:t>Import </a:t>
            </a:r>
            <a:r>
              <a:rPr lang="en-US" sz="2000" dirty="0"/>
              <a:t> </a:t>
            </a:r>
            <a:r>
              <a:rPr lang="en-US" sz="2000" dirty="0" smtClean="0"/>
              <a:t>or for </a:t>
            </a:r>
            <a:r>
              <a:rPr lang="en-US" sz="2000" b="1" dirty="0" smtClean="0"/>
              <a:t>PC</a:t>
            </a:r>
            <a:r>
              <a:rPr lang="en-US" sz="2000" dirty="0" smtClean="0"/>
              <a:t> click the </a:t>
            </a:r>
            <a:r>
              <a:rPr lang="en-US" sz="2000" b="1" dirty="0" smtClean="0"/>
              <a:t>Data</a:t>
            </a:r>
            <a:r>
              <a:rPr lang="en-US" sz="2000" dirty="0" smtClean="0"/>
              <a:t> tab and select </a:t>
            </a:r>
            <a:r>
              <a:rPr lang="en-US" sz="2000" b="1" dirty="0" smtClean="0"/>
              <a:t>Get External Data </a:t>
            </a:r>
            <a:r>
              <a:rPr lang="en-US" sz="2000" dirty="0" smtClean="0"/>
              <a:t>then click </a:t>
            </a:r>
            <a:r>
              <a:rPr lang="en-US" sz="2000" b="1" dirty="0" smtClean="0"/>
              <a:t>From Text</a:t>
            </a:r>
            <a:endParaRPr lang="en-US" sz="2000" b="1" u="sng" dirty="0" smtClean="0"/>
          </a:p>
          <a:p>
            <a:r>
              <a:rPr lang="en-US" sz="1800" dirty="0" smtClean="0"/>
              <a:t>What type of File you want to Import?</a:t>
            </a:r>
            <a:r>
              <a:rPr lang="en-US" sz="1800" b="1" dirty="0" smtClean="0"/>
              <a:t> – Select  </a:t>
            </a:r>
            <a:r>
              <a:rPr lang="en-US" sz="2000" b="1" u="sng" dirty="0" smtClean="0"/>
              <a:t>Text File </a:t>
            </a:r>
            <a:r>
              <a:rPr lang="en-US" sz="1800" dirty="0" smtClean="0"/>
              <a:t>then click  </a:t>
            </a:r>
            <a:r>
              <a:rPr lang="en-US" sz="2000" b="1" u="sng" dirty="0" smtClean="0"/>
              <a:t>Import</a:t>
            </a:r>
          </a:p>
          <a:p>
            <a:endParaRPr lang="en-US" sz="1800" b="1" dirty="0"/>
          </a:p>
        </p:txBody>
      </p:sp>
      <p:pic>
        <p:nvPicPr>
          <p:cNvPr id="4" name="Picture 3" descr="Screen Shot 2017-07-12 at 10.1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2996663"/>
            <a:ext cx="5614064" cy="3670044"/>
          </a:xfrm>
          <a:prstGeom prst="rect">
            <a:avLst/>
          </a:prstGeom>
        </p:spPr>
      </p:pic>
      <p:sp>
        <p:nvSpPr>
          <p:cNvPr id="5" name="TextBox 4"/>
          <p:cNvSpPr txBox="1"/>
          <p:nvPr/>
        </p:nvSpPr>
        <p:spPr>
          <a:xfrm>
            <a:off x="6461797" y="4813413"/>
            <a:ext cx="1136385" cy="646331"/>
          </a:xfrm>
          <a:prstGeom prst="rect">
            <a:avLst/>
          </a:prstGeom>
          <a:solidFill>
            <a:schemeClr val="bg2"/>
          </a:solidFill>
          <a:ln>
            <a:solidFill>
              <a:schemeClr val="accent5">
                <a:lumMod val="60000"/>
                <a:lumOff val="40000"/>
              </a:schemeClr>
            </a:solidFill>
          </a:ln>
        </p:spPr>
        <p:txBody>
          <a:bodyPr wrap="square" rtlCol="0">
            <a:spAutoFit/>
          </a:bodyPr>
          <a:lstStyle/>
          <a:p>
            <a:r>
              <a:rPr lang="en-US" dirty="0" smtClean="0"/>
              <a:t>Press Import</a:t>
            </a:r>
            <a:endParaRPr lang="en-US" dirty="0"/>
          </a:p>
        </p:txBody>
      </p:sp>
      <p:cxnSp>
        <p:nvCxnSpPr>
          <p:cNvPr id="7" name="Straight Arrow Connector 6"/>
          <p:cNvCxnSpPr/>
          <p:nvPr/>
        </p:nvCxnSpPr>
        <p:spPr>
          <a:xfrm>
            <a:off x="1158979" y="5123601"/>
            <a:ext cx="651253" cy="4855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4972" y="4200271"/>
            <a:ext cx="849634"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Text File</a:t>
            </a:r>
            <a:endParaRPr lang="en-US" dirty="0"/>
          </a:p>
        </p:txBody>
      </p:sp>
      <p:cxnSp>
        <p:nvCxnSpPr>
          <p:cNvPr id="12" name="Straight Arrow Connector 11"/>
          <p:cNvCxnSpPr/>
          <p:nvPr/>
        </p:nvCxnSpPr>
        <p:spPr>
          <a:xfrm>
            <a:off x="6935845" y="5459744"/>
            <a:ext cx="0" cy="62902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6282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98" y="381000"/>
            <a:ext cx="8090550" cy="1044388"/>
          </a:xfrm>
        </p:spPr>
        <p:txBody>
          <a:bodyPr/>
          <a:lstStyle/>
          <a:p>
            <a:r>
              <a:rPr lang="en-US" sz="4800" dirty="0" smtClean="0">
                <a:latin typeface="Century Gothic"/>
                <a:cs typeface="Century Gothic"/>
              </a:rPr>
              <a:t>What is Paleoclimatology?</a:t>
            </a:r>
            <a:endParaRPr lang="en-US" sz="4800" dirty="0">
              <a:latin typeface="Century Gothic"/>
              <a:cs typeface="Century Gothic"/>
            </a:endParaRPr>
          </a:p>
        </p:txBody>
      </p:sp>
      <p:sp>
        <p:nvSpPr>
          <p:cNvPr id="3" name="Content Placeholder 2"/>
          <p:cNvSpPr>
            <a:spLocks noGrp="1"/>
          </p:cNvSpPr>
          <p:nvPr>
            <p:ph idx="1"/>
          </p:nvPr>
        </p:nvSpPr>
        <p:spPr>
          <a:xfrm>
            <a:off x="595099" y="1828800"/>
            <a:ext cx="8090548" cy="977909"/>
          </a:xfrm>
          <a:solidFill>
            <a:schemeClr val="bg2">
              <a:lumMod val="75000"/>
            </a:schemeClr>
          </a:solidFill>
        </p:spPr>
        <p:txBody>
          <a:bodyPr>
            <a:normAutofit/>
          </a:bodyPr>
          <a:lstStyle/>
          <a:p>
            <a:r>
              <a:rPr lang="en-US" sz="2800" dirty="0" smtClean="0">
                <a:latin typeface="Century Gothic"/>
                <a:cs typeface="Century Gothic"/>
              </a:rPr>
              <a:t>Clues: What does the Prefix Paleo mean in geologic time?</a:t>
            </a:r>
            <a:endParaRPr lang="en-US" sz="2800" dirty="0">
              <a:latin typeface="Century Gothic"/>
              <a:cs typeface="Century Gothic"/>
            </a:endParaRPr>
          </a:p>
        </p:txBody>
      </p:sp>
      <p:sp>
        <p:nvSpPr>
          <p:cNvPr id="4" name="TextBox 3"/>
          <p:cNvSpPr txBox="1"/>
          <p:nvPr/>
        </p:nvSpPr>
        <p:spPr>
          <a:xfrm>
            <a:off x="779463" y="3134500"/>
            <a:ext cx="7583487" cy="369332"/>
          </a:xfrm>
          <a:prstGeom prst="rect">
            <a:avLst/>
          </a:prstGeom>
          <a:noFill/>
        </p:spPr>
        <p:txBody>
          <a:bodyPr wrap="square" rtlCol="0">
            <a:spAutoFit/>
          </a:bodyPr>
          <a:lstStyle/>
          <a:p>
            <a:endParaRPr lang="en-US" dirty="0"/>
          </a:p>
        </p:txBody>
      </p:sp>
      <p:sp>
        <p:nvSpPr>
          <p:cNvPr id="6" name="TextBox 5"/>
          <p:cNvSpPr txBox="1"/>
          <p:nvPr/>
        </p:nvSpPr>
        <p:spPr>
          <a:xfrm>
            <a:off x="595098" y="3127713"/>
            <a:ext cx="8090549" cy="2677656"/>
          </a:xfrm>
          <a:prstGeom prst="rect">
            <a:avLst/>
          </a:prstGeom>
          <a:solidFill>
            <a:schemeClr val="bg2">
              <a:lumMod val="75000"/>
            </a:schemeClr>
          </a:solidFill>
        </p:spPr>
        <p:txBody>
          <a:bodyPr wrap="square" rtlCol="0">
            <a:spAutoFit/>
          </a:bodyPr>
          <a:lstStyle/>
          <a:p>
            <a:pPr marL="342900" indent="-342900">
              <a:buFont typeface="Arial"/>
              <a:buChar char="•"/>
            </a:pPr>
            <a:r>
              <a:rPr lang="en-US" sz="2800" dirty="0" smtClean="0">
                <a:solidFill>
                  <a:schemeClr val="bg1"/>
                </a:solidFill>
                <a:latin typeface="Century Gothic"/>
                <a:cs typeface="Century Gothic"/>
              </a:rPr>
              <a:t>It means ”old” or ancient </a:t>
            </a:r>
          </a:p>
          <a:p>
            <a:pPr marL="342900" indent="-342900">
              <a:buFont typeface="Arial"/>
              <a:buChar char="•"/>
            </a:pPr>
            <a:r>
              <a:rPr lang="en-US" sz="2800" dirty="0" smtClean="0">
                <a:solidFill>
                  <a:schemeClr val="bg1"/>
                </a:solidFill>
                <a:latin typeface="Century Gothic"/>
                <a:cs typeface="Century Gothic"/>
              </a:rPr>
              <a:t>Another similar word that you might be familiar with that has the same prefix – is Paleontology.</a:t>
            </a:r>
          </a:p>
          <a:p>
            <a:pPr marL="342900" indent="-342900">
              <a:buFont typeface="Arial"/>
              <a:buChar char="•"/>
            </a:pPr>
            <a:r>
              <a:rPr lang="en-US" sz="2800" dirty="0" smtClean="0">
                <a:solidFill>
                  <a:schemeClr val="bg1"/>
                </a:solidFill>
                <a:latin typeface="Century Gothic"/>
                <a:cs typeface="Century Gothic"/>
              </a:rPr>
              <a:t>The suffix – “ology” any branch of science or knowledge.</a:t>
            </a:r>
          </a:p>
        </p:txBody>
      </p:sp>
    </p:spTree>
    <p:extLst>
      <p:ext uri="{BB962C8B-B14F-4D97-AF65-F5344CB8AC3E}">
        <p14:creationId xmlns:p14="http://schemas.microsoft.com/office/powerpoint/2010/main" val="3940267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94" y="-141194"/>
            <a:ext cx="7583487" cy="1044388"/>
          </a:xfrm>
        </p:spPr>
        <p:txBody>
          <a:bodyPr/>
          <a:lstStyle/>
          <a:p>
            <a:r>
              <a:rPr lang="en-US" dirty="0" smtClean="0"/>
              <a:t>Select File  - Text Import Wizard</a:t>
            </a:r>
            <a:endParaRPr lang="en-US" dirty="0"/>
          </a:p>
        </p:txBody>
      </p:sp>
      <p:sp>
        <p:nvSpPr>
          <p:cNvPr id="3" name="Content Placeholder 2"/>
          <p:cNvSpPr>
            <a:spLocks noGrp="1"/>
          </p:cNvSpPr>
          <p:nvPr>
            <p:ph idx="1"/>
          </p:nvPr>
        </p:nvSpPr>
        <p:spPr>
          <a:xfrm>
            <a:off x="0" y="957461"/>
            <a:ext cx="9143999" cy="4208930"/>
          </a:xfrm>
        </p:spPr>
        <p:txBody>
          <a:bodyPr/>
          <a:lstStyle/>
          <a:p>
            <a:r>
              <a:rPr lang="en-US" dirty="0" smtClean="0"/>
              <a:t>Select the file file (name) from your drive of the data to be imported to Excel. </a:t>
            </a:r>
          </a:p>
          <a:p>
            <a:r>
              <a:rPr lang="en-US" dirty="0" smtClean="0"/>
              <a:t>Once you have selected the file name the Text Import Wizard</a:t>
            </a:r>
            <a:endParaRPr lang="en-US" dirty="0"/>
          </a:p>
        </p:txBody>
      </p:sp>
      <p:pic>
        <p:nvPicPr>
          <p:cNvPr id="4" name="Picture 3" descr="Screen Shot 2017-07-17 at 8.30.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38" y="2572257"/>
            <a:ext cx="7280361" cy="4269461"/>
          </a:xfrm>
          <a:prstGeom prst="rect">
            <a:avLst/>
          </a:prstGeom>
        </p:spPr>
      </p:pic>
      <p:sp>
        <p:nvSpPr>
          <p:cNvPr id="5" name="TextBox 4"/>
          <p:cNvSpPr txBox="1"/>
          <p:nvPr/>
        </p:nvSpPr>
        <p:spPr>
          <a:xfrm>
            <a:off x="227939" y="2735060"/>
            <a:ext cx="1449038"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a:t>
            </a:r>
          </a:p>
          <a:p>
            <a:r>
              <a:rPr lang="en-US" dirty="0" smtClean="0"/>
              <a:t>Delimited</a:t>
            </a:r>
            <a:endParaRPr lang="en-US" dirty="0"/>
          </a:p>
        </p:txBody>
      </p:sp>
      <p:cxnSp>
        <p:nvCxnSpPr>
          <p:cNvPr id="7" name="Straight Arrow Connector 6"/>
          <p:cNvCxnSpPr/>
          <p:nvPr/>
        </p:nvCxnSpPr>
        <p:spPr>
          <a:xfrm>
            <a:off x="1367631" y="3381391"/>
            <a:ext cx="976880" cy="68863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94034" y="5458894"/>
            <a:ext cx="1253662" cy="369332"/>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Click Next</a:t>
            </a:r>
            <a:endParaRPr lang="en-US" dirty="0"/>
          </a:p>
        </p:txBody>
      </p:sp>
      <p:cxnSp>
        <p:nvCxnSpPr>
          <p:cNvPr id="10" name="Straight Arrow Connector 9"/>
          <p:cNvCxnSpPr/>
          <p:nvPr/>
        </p:nvCxnSpPr>
        <p:spPr>
          <a:xfrm flipH="1">
            <a:off x="7082377" y="5872012"/>
            <a:ext cx="211657" cy="623755"/>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370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Delimiters on Text Import Wizard</a:t>
            </a:r>
            <a:endParaRPr lang="en-US" dirty="0"/>
          </a:p>
        </p:txBody>
      </p:sp>
      <p:pic>
        <p:nvPicPr>
          <p:cNvPr id="4" name="Content Placeholder 3" descr="Screen Shot 2017-07-17 at 8.22.10 PM.png"/>
          <p:cNvPicPr>
            <a:picLocks noGrp="1" noChangeAspect="1"/>
          </p:cNvPicPr>
          <p:nvPr>
            <p:ph idx="1"/>
          </p:nvPr>
        </p:nvPicPr>
        <p:blipFill>
          <a:blip r:embed="rId3">
            <a:extLst>
              <a:ext uri="{28A0092B-C50C-407E-A947-70E740481C1C}">
                <a14:useLocalDpi xmlns:a14="http://schemas.microsoft.com/office/drawing/2010/main" val="0"/>
              </a:ext>
            </a:extLst>
          </a:blip>
          <a:srcRect t="17251" b="17251"/>
          <a:stretch>
            <a:fillRect/>
          </a:stretch>
        </p:blipFill>
        <p:spPr>
          <a:xfrm>
            <a:off x="551524" y="2649070"/>
            <a:ext cx="7583487" cy="4208930"/>
          </a:xfrm>
        </p:spPr>
      </p:pic>
      <p:sp>
        <p:nvSpPr>
          <p:cNvPr id="5" name="TextBox 4"/>
          <p:cNvSpPr txBox="1"/>
          <p:nvPr/>
        </p:nvSpPr>
        <p:spPr>
          <a:xfrm>
            <a:off x="535243" y="1425388"/>
            <a:ext cx="7703108" cy="1015663"/>
          </a:xfrm>
          <a:prstGeom prst="rect">
            <a:avLst/>
          </a:prstGeom>
          <a:noFill/>
        </p:spPr>
        <p:txBody>
          <a:bodyPr wrap="square" rtlCol="0">
            <a:spAutoFit/>
          </a:bodyPr>
          <a:lstStyle/>
          <a:p>
            <a:r>
              <a:rPr lang="en-US" sz="2000" dirty="0" smtClean="0">
                <a:solidFill>
                  <a:schemeClr val="bg1"/>
                </a:solidFill>
              </a:rPr>
              <a:t>Check (select) </a:t>
            </a:r>
            <a:r>
              <a:rPr lang="en-US" sz="2000" b="1" u="sng" dirty="0" smtClean="0">
                <a:solidFill>
                  <a:schemeClr val="bg1"/>
                </a:solidFill>
              </a:rPr>
              <a:t>Tab</a:t>
            </a:r>
            <a:r>
              <a:rPr lang="en-US" sz="2000" b="1" dirty="0" smtClean="0">
                <a:solidFill>
                  <a:schemeClr val="bg1"/>
                </a:solidFill>
              </a:rPr>
              <a:t>, </a:t>
            </a:r>
            <a:r>
              <a:rPr lang="en-US" sz="2000" b="1" u="sng" dirty="0" smtClean="0">
                <a:solidFill>
                  <a:schemeClr val="bg1"/>
                </a:solidFill>
              </a:rPr>
              <a:t>Space</a:t>
            </a:r>
            <a:r>
              <a:rPr lang="en-US" sz="2000" dirty="0" smtClean="0">
                <a:solidFill>
                  <a:schemeClr val="bg1"/>
                </a:solidFill>
              </a:rPr>
              <a:t> and </a:t>
            </a:r>
            <a:r>
              <a:rPr lang="en-US" sz="2000" b="1" u="sng" dirty="0" smtClean="0">
                <a:solidFill>
                  <a:schemeClr val="bg1"/>
                </a:solidFill>
              </a:rPr>
              <a:t>Comma</a:t>
            </a:r>
            <a:r>
              <a:rPr lang="en-US" sz="2000" dirty="0" smtClean="0">
                <a:solidFill>
                  <a:schemeClr val="bg1"/>
                </a:solidFill>
              </a:rPr>
              <a:t>.</a:t>
            </a:r>
          </a:p>
          <a:p>
            <a:endParaRPr lang="en-US" sz="2000" dirty="0">
              <a:solidFill>
                <a:schemeClr val="bg1"/>
              </a:solidFill>
            </a:endParaRPr>
          </a:p>
          <a:p>
            <a:r>
              <a:rPr lang="en-US" sz="2000" dirty="0" smtClean="0">
                <a:solidFill>
                  <a:schemeClr val="bg1"/>
                </a:solidFill>
              </a:rPr>
              <a:t>Make sure that </a:t>
            </a:r>
            <a:r>
              <a:rPr lang="en-US" sz="2000" b="1" u="sng" dirty="0" smtClean="0">
                <a:solidFill>
                  <a:schemeClr val="bg1"/>
                </a:solidFill>
              </a:rPr>
              <a:t>Treat consecutive delimiters </a:t>
            </a:r>
            <a:r>
              <a:rPr lang="en-US" sz="2000" dirty="0" smtClean="0">
                <a:solidFill>
                  <a:schemeClr val="bg1"/>
                </a:solidFill>
              </a:rPr>
              <a:t>as one is checked.</a:t>
            </a:r>
            <a:endParaRPr lang="en-US" sz="2000" dirty="0">
              <a:solidFill>
                <a:schemeClr val="bg1"/>
              </a:solidFill>
            </a:endParaRPr>
          </a:p>
        </p:txBody>
      </p:sp>
      <p:sp>
        <p:nvSpPr>
          <p:cNvPr id="6" name="TextBox 5"/>
          <p:cNvSpPr txBox="1"/>
          <p:nvPr/>
        </p:nvSpPr>
        <p:spPr>
          <a:xfrm>
            <a:off x="911754" y="4167710"/>
            <a:ext cx="2197979"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Tab, Space, and Comma</a:t>
            </a:r>
            <a:endParaRPr lang="en-US" dirty="0"/>
          </a:p>
        </p:txBody>
      </p:sp>
      <p:cxnSp>
        <p:nvCxnSpPr>
          <p:cNvPr id="8" name="Straight Arrow Connector 7"/>
          <p:cNvCxnSpPr/>
          <p:nvPr/>
        </p:nvCxnSpPr>
        <p:spPr>
          <a:xfrm flipH="1" flipV="1">
            <a:off x="1221101" y="3565346"/>
            <a:ext cx="1" cy="602365"/>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660695" y="3125783"/>
            <a:ext cx="765223" cy="1041927"/>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109733" y="3125783"/>
            <a:ext cx="683816" cy="1041927"/>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02991" y="4004909"/>
            <a:ext cx="2718982"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Treat consecutive delimiters as one</a:t>
            </a:r>
            <a:endParaRPr lang="en-US" dirty="0"/>
          </a:p>
        </p:txBody>
      </p:sp>
      <p:cxnSp>
        <p:nvCxnSpPr>
          <p:cNvPr id="18" name="Straight Arrow Connector 17"/>
          <p:cNvCxnSpPr/>
          <p:nvPr/>
        </p:nvCxnSpPr>
        <p:spPr>
          <a:xfrm flipH="1" flipV="1">
            <a:off x="4802991" y="2881582"/>
            <a:ext cx="358190" cy="112332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7339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591"/>
            <a:ext cx="8979670" cy="1400530"/>
          </a:xfrm>
          <a:solidFill>
            <a:schemeClr val="accent1"/>
          </a:solidFill>
          <a:ln>
            <a:solidFill>
              <a:srgbClr val="0F7ECA"/>
            </a:solidFill>
          </a:ln>
        </p:spPr>
        <p:txBody>
          <a:bodyPr/>
          <a:lstStyle/>
          <a:p>
            <a:r>
              <a:rPr lang="en-US" dirty="0" smtClean="0"/>
              <a:t>Graph of Reconstructed Iowa Precipitation (cm)</a:t>
            </a:r>
            <a:endParaRPr lang="en-US" dirty="0"/>
          </a:p>
        </p:txBody>
      </p:sp>
      <p:pic>
        <p:nvPicPr>
          <p:cNvPr id="4" name="Picture 3"/>
          <p:cNvPicPr>
            <a:picLocks noChangeAspect="1"/>
          </p:cNvPicPr>
          <p:nvPr/>
        </p:nvPicPr>
        <p:blipFill rotWithShape="1">
          <a:blip r:embed="rId2"/>
          <a:srcRect l="25825" t="30808" r="9944" b="21151"/>
          <a:stretch/>
        </p:blipFill>
        <p:spPr>
          <a:xfrm>
            <a:off x="0" y="1608121"/>
            <a:ext cx="9143999" cy="5249879"/>
          </a:xfrm>
          <a:prstGeom prst="rect">
            <a:avLst/>
          </a:prstGeom>
        </p:spPr>
      </p:pic>
    </p:spTree>
    <p:extLst>
      <p:ext uri="{BB962C8B-B14F-4D97-AF65-F5344CB8AC3E}">
        <p14:creationId xmlns:p14="http://schemas.microsoft.com/office/powerpoint/2010/main" val="35712961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67" y="-113961"/>
            <a:ext cx="7583487" cy="1044388"/>
          </a:xfrm>
        </p:spPr>
        <p:txBody>
          <a:bodyPr/>
          <a:lstStyle/>
          <a:p>
            <a:r>
              <a:rPr lang="en-US" dirty="0" smtClean="0"/>
              <a:t>Scroll down Data Preview</a:t>
            </a:r>
            <a:endParaRPr lang="en-US" dirty="0"/>
          </a:p>
        </p:txBody>
      </p:sp>
      <p:pic>
        <p:nvPicPr>
          <p:cNvPr id="6" name="Content Placeholder 5" descr="Screen Shot 2017-07-26 at 8.40.54 PM.png"/>
          <p:cNvPicPr>
            <a:picLocks noGrp="1" noChangeAspect="1"/>
          </p:cNvPicPr>
          <p:nvPr>
            <p:ph idx="1"/>
          </p:nvPr>
        </p:nvPicPr>
        <p:blipFill>
          <a:blip r:embed="rId2">
            <a:extLst>
              <a:ext uri="{28A0092B-C50C-407E-A947-70E740481C1C}">
                <a14:useLocalDpi xmlns:a14="http://schemas.microsoft.com/office/drawing/2010/main" val="0"/>
              </a:ext>
            </a:extLst>
          </a:blip>
          <a:srcRect t="17746" b="17746"/>
          <a:stretch>
            <a:fillRect/>
          </a:stretch>
        </p:blipFill>
        <p:spPr>
          <a:xfrm>
            <a:off x="0" y="2512565"/>
            <a:ext cx="7583487" cy="4208930"/>
          </a:xfrm>
        </p:spPr>
      </p:pic>
      <p:sp>
        <p:nvSpPr>
          <p:cNvPr id="7" name="TextBox 6"/>
          <p:cNvSpPr txBox="1"/>
          <p:nvPr/>
        </p:nvSpPr>
        <p:spPr>
          <a:xfrm>
            <a:off x="130251" y="1060668"/>
            <a:ext cx="7453235" cy="1015663"/>
          </a:xfrm>
          <a:prstGeom prst="rect">
            <a:avLst/>
          </a:prstGeom>
          <a:noFill/>
        </p:spPr>
        <p:txBody>
          <a:bodyPr wrap="square" rtlCol="0">
            <a:spAutoFit/>
          </a:bodyPr>
          <a:lstStyle/>
          <a:p>
            <a:r>
              <a:rPr lang="en-US" sz="2000" dirty="0">
                <a:solidFill>
                  <a:schemeClr val="bg1"/>
                </a:solidFill>
              </a:rPr>
              <a:t>S</a:t>
            </a:r>
            <a:r>
              <a:rPr lang="en-US" sz="2000" dirty="0" smtClean="0">
                <a:solidFill>
                  <a:schemeClr val="bg1"/>
                </a:solidFill>
              </a:rPr>
              <a:t>croll down </a:t>
            </a:r>
            <a:r>
              <a:rPr lang="en-US" sz="2000" b="1" dirty="0" smtClean="0">
                <a:solidFill>
                  <a:schemeClr val="bg1"/>
                </a:solidFill>
              </a:rPr>
              <a:t>Data Preview </a:t>
            </a:r>
            <a:r>
              <a:rPr lang="en-US" sz="2000" dirty="0" smtClean="0">
                <a:solidFill>
                  <a:schemeClr val="bg1"/>
                </a:solidFill>
              </a:rPr>
              <a:t>make sure the columns are divided in different columns: </a:t>
            </a:r>
            <a:r>
              <a:rPr lang="en-US" sz="2000" b="1" dirty="0" smtClean="0">
                <a:solidFill>
                  <a:schemeClr val="bg1"/>
                </a:solidFill>
              </a:rPr>
              <a:t>Date; Zero Value </a:t>
            </a:r>
            <a:r>
              <a:rPr lang="en-US" sz="2000" dirty="0" smtClean="0">
                <a:solidFill>
                  <a:schemeClr val="bg1"/>
                </a:solidFill>
              </a:rPr>
              <a:t>(the column with zeros will be deleted in Excel); and the Precipitation </a:t>
            </a:r>
            <a:r>
              <a:rPr lang="en-US" sz="2000" dirty="0">
                <a:solidFill>
                  <a:schemeClr val="bg1"/>
                </a:solidFill>
              </a:rPr>
              <a:t>D</a:t>
            </a:r>
            <a:r>
              <a:rPr lang="en-US" sz="2000" dirty="0" smtClean="0">
                <a:solidFill>
                  <a:schemeClr val="bg1"/>
                </a:solidFill>
              </a:rPr>
              <a:t>ata.</a:t>
            </a:r>
            <a:endParaRPr lang="en-US" sz="2000" dirty="0">
              <a:solidFill>
                <a:schemeClr val="bg1"/>
              </a:solidFill>
            </a:endParaRPr>
          </a:p>
        </p:txBody>
      </p:sp>
      <p:sp>
        <p:nvSpPr>
          <p:cNvPr id="8" name="TextBox 7"/>
          <p:cNvSpPr txBox="1"/>
          <p:nvPr/>
        </p:nvSpPr>
        <p:spPr>
          <a:xfrm>
            <a:off x="5893839" y="4704954"/>
            <a:ext cx="1335069"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Scroll Data Preview</a:t>
            </a:r>
            <a:endParaRPr lang="en-US" dirty="0"/>
          </a:p>
        </p:txBody>
      </p:sp>
      <p:cxnSp>
        <p:nvCxnSpPr>
          <p:cNvPr id="10" name="Straight Arrow Connector 9"/>
          <p:cNvCxnSpPr/>
          <p:nvPr/>
        </p:nvCxnSpPr>
        <p:spPr>
          <a:xfrm>
            <a:off x="6691625" y="5351285"/>
            <a:ext cx="244220" cy="428157"/>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721515" y="4381788"/>
            <a:ext cx="1286106"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Three (3) Columns</a:t>
            </a:r>
            <a:endParaRPr lang="en-US" dirty="0"/>
          </a:p>
        </p:txBody>
      </p:sp>
      <p:cxnSp>
        <p:nvCxnSpPr>
          <p:cNvPr id="18" name="Straight Arrow Connector 17"/>
          <p:cNvCxnSpPr/>
          <p:nvPr/>
        </p:nvCxnSpPr>
        <p:spPr>
          <a:xfrm flipH="1">
            <a:off x="1904915" y="5019861"/>
            <a:ext cx="65126" cy="56422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627900" y="2637379"/>
            <a:ext cx="1536097" cy="2308324"/>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If you don’t have three columns adjust your Delimiters until you have three columns.</a:t>
            </a:r>
            <a:endParaRPr lang="en-US" dirty="0"/>
          </a:p>
        </p:txBody>
      </p:sp>
      <p:cxnSp>
        <p:nvCxnSpPr>
          <p:cNvPr id="21" name="Straight Arrow Connector 20"/>
          <p:cNvCxnSpPr/>
          <p:nvPr/>
        </p:nvCxnSpPr>
        <p:spPr>
          <a:xfrm flipH="1" flipV="1">
            <a:off x="3876488" y="3359020"/>
            <a:ext cx="3706998" cy="467924"/>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3435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1678"/>
            <a:ext cx="7583487" cy="1044388"/>
          </a:xfrm>
        </p:spPr>
        <p:txBody>
          <a:bodyPr/>
          <a:lstStyle/>
          <a:p>
            <a:r>
              <a:rPr lang="en-US" dirty="0" smtClean="0"/>
              <a:t>Final Step</a:t>
            </a:r>
            <a:endParaRPr lang="en-US" dirty="0"/>
          </a:p>
        </p:txBody>
      </p:sp>
      <p:pic>
        <p:nvPicPr>
          <p:cNvPr id="4" name="Content Placeholder 3" descr="Screen Shot 2017-07-26 at 6.18.45 PM.png"/>
          <p:cNvPicPr>
            <a:picLocks noGrp="1" noChangeAspect="1"/>
          </p:cNvPicPr>
          <p:nvPr>
            <p:ph idx="1"/>
          </p:nvPr>
        </p:nvPicPr>
        <p:blipFill>
          <a:blip r:embed="rId3">
            <a:extLst>
              <a:ext uri="{28A0092B-C50C-407E-A947-70E740481C1C}">
                <a14:useLocalDpi xmlns:a14="http://schemas.microsoft.com/office/drawing/2010/main" val="0"/>
              </a:ext>
            </a:extLst>
          </a:blip>
          <a:srcRect l="7561" r="7561"/>
          <a:stretch>
            <a:fillRect/>
          </a:stretch>
        </p:blipFill>
        <p:spPr>
          <a:xfrm>
            <a:off x="551524" y="2437428"/>
            <a:ext cx="7583487" cy="4208930"/>
          </a:xfrm>
        </p:spPr>
      </p:pic>
      <p:sp>
        <p:nvSpPr>
          <p:cNvPr id="5" name="TextBox 4"/>
          <p:cNvSpPr txBox="1"/>
          <p:nvPr/>
        </p:nvSpPr>
        <p:spPr>
          <a:xfrm>
            <a:off x="551524" y="1290349"/>
            <a:ext cx="7931047" cy="1015663"/>
          </a:xfrm>
          <a:prstGeom prst="rect">
            <a:avLst/>
          </a:prstGeom>
          <a:noFill/>
        </p:spPr>
        <p:txBody>
          <a:bodyPr wrap="square" rtlCol="0">
            <a:spAutoFit/>
          </a:bodyPr>
          <a:lstStyle/>
          <a:p>
            <a:r>
              <a:rPr lang="en-US" sz="2000" dirty="0" smtClean="0">
                <a:solidFill>
                  <a:schemeClr val="bg1"/>
                </a:solidFill>
              </a:rPr>
              <a:t>Click OK if the </a:t>
            </a:r>
            <a:r>
              <a:rPr lang="en-US" sz="2000" b="1" u="sng" dirty="0" smtClean="0">
                <a:solidFill>
                  <a:schemeClr val="bg1"/>
                </a:solidFill>
              </a:rPr>
              <a:t>Existing Sheet </a:t>
            </a:r>
            <a:r>
              <a:rPr lang="en-US" sz="2000" dirty="0" smtClean="0">
                <a:solidFill>
                  <a:schemeClr val="bg1"/>
                </a:solidFill>
              </a:rPr>
              <a:t>is Selected and </a:t>
            </a:r>
            <a:r>
              <a:rPr lang="en-US" sz="2000" b="1" u="sng" dirty="0" smtClean="0">
                <a:solidFill>
                  <a:schemeClr val="bg1"/>
                </a:solidFill>
              </a:rPr>
              <a:t>=$A$1 </a:t>
            </a:r>
            <a:r>
              <a:rPr lang="en-US" sz="2000" dirty="0" smtClean="0">
                <a:solidFill>
                  <a:schemeClr val="bg1"/>
                </a:solidFill>
              </a:rPr>
              <a:t>code is in the box bellow.</a:t>
            </a:r>
          </a:p>
          <a:p>
            <a:r>
              <a:rPr lang="en-US" sz="2000" dirty="0" smtClean="0">
                <a:solidFill>
                  <a:schemeClr val="bg1"/>
                </a:solidFill>
              </a:rPr>
              <a:t>The click </a:t>
            </a:r>
            <a:r>
              <a:rPr lang="en-US" sz="2000" b="1" u="sng" dirty="0" smtClean="0">
                <a:solidFill>
                  <a:schemeClr val="bg1"/>
                </a:solidFill>
              </a:rPr>
              <a:t>OK.</a:t>
            </a:r>
            <a:endParaRPr lang="en-US" sz="2000" b="1" u="sng" dirty="0">
              <a:solidFill>
                <a:schemeClr val="bg1"/>
              </a:solidFill>
            </a:endParaRPr>
          </a:p>
        </p:txBody>
      </p:sp>
    </p:spTree>
    <p:extLst>
      <p:ext uri="{BB962C8B-B14F-4D97-AF65-F5344CB8AC3E}">
        <p14:creationId xmlns:p14="http://schemas.microsoft.com/office/powerpoint/2010/main" val="16807121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34" y="-167115"/>
            <a:ext cx="7583487" cy="1044388"/>
          </a:xfrm>
        </p:spPr>
        <p:txBody>
          <a:bodyPr/>
          <a:lstStyle/>
          <a:p>
            <a:r>
              <a:rPr lang="en-US" dirty="0" smtClean="0"/>
              <a:t>Organize Columns in Excel</a:t>
            </a:r>
            <a:endParaRPr lang="en-US" dirty="0"/>
          </a:p>
        </p:txBody>
      </p:sp>
      <p:sp>
        <p:nvSpPr>
          <p:cNvPr id="5" name="TextBox 4"/>
          <p:cNvSpPr txBox="1"/>
          <p:nvPr/>
        </p:nvSpPr>
        <p:spPr>
          <a:xfrm>
            <a:off x="250634" y="927408"/>
            <a:ext cx="7669431" cy="1631216"/>
          </a:xfrm>
          <a:prstGeom prst="rect">
            <a:avLst/>
          </a:prstGeom>
          <a:noFill/>
        </p:spPr>
        <p:txBody>
          <a:bodyPr wrap="square" rtlCol="0">
            <a:spAutoFit/>
          </a:bodyPr>
          <a:lstStyle/>
          <a:p>
            <a:pPr marL="342900" indent="-342900">
              <a:buAutoNum type="arabicPeriod"/>
            </a:pPr>
            <a:r>
              <a:rPr lang="en-US" sz="2000" dirty="0" smtClean="0">
                <a:solidFill>
                  <a:srgbClr val="FFFFFF"/>
                </a:solidFill>
              </a:rPr>
              <a:t>Delete top rows as they appear in Figure 1. </a:t>
            </a:r>
            <a:r>
              <a:rPr lang="en-US" sz="2000" b="1" dirty="0" smtClean="0">
                <a:solidFill>
                  <a:srgbClr val="FFFFFF"/>
                </a:solidFill>
              </a:rPr>
              <a:t>Highlight the rows, </a:t>
            </a:r>
            <a:r>
              <a:rPr lang="en-US" sz="2000" dirty="0" smtClean="0">
                <a:solidFill>
                  <a:srgbClr val="FFFFFF"/>
                </a:solidFill>
              </a:rPr>
              <a:t>Go to Edit – </a:t>
            </a:r>
            <a:r>
              <a:rPr lang="en-US" sz="2000" b="1" dirty="0" smtClean="0">
                <a:solidFill>
                  <a:srgbClr val="FFFFFF"/>
                </a:solidFill>
              </a:rPr>
              <a:t>Delete</a:t>
            </a:r>
            <a:r>
              <a:rPr lang="en-US" sz="2000" dirty="0" smtClean="0">
                <a:solidFill>
                  <a:srgbClr val="FFFFFF"/>
                </a:solidFill>
              </a:rPr>
              <a:t> – </a:t>
            </a:r>
            <a:r>
              <a:rPr lang="en-US" sz="2000" b="1" dirty="0" smtClean="0">
                <a:solidFill>
                  <a:srgbClr val="FFFFFF"/>
                </a:solidFill>
              </a:rPr>
              <a:t>Shift Up </a:t>
            </a:r>
            <a:r>
              <a:rPr lang="en-US" sz="2000" dirty="0" smtClean="0">
                <a:solidFill>
                  <a:srgbClr val="FFFFFF"/>
                </a:solidFill>
              </a:rPr>
              <a:t>– Delete.</a:t>
            </a:r>
          </a:p>
          <a:p>
            <a:pPr marL="342900" indent="-342900">
              <a:buAutoNum type="arabicPeriod"/>
            </a:pPr>
            <a:r>
              <a:rPr lang="en-US" sz="2000" dirty="0" smtClean="0">
                <a:solidFill>
                  <a:srgbClr val="FFFFFF"/>
                </a:solidFill>
              </a:rPr>
              <a:t>Delete Column with Zeros (0’s) </a:t>
            </a:r>
            <a:r>
              <a:rPr lang="en-US" sz="2000" b="1" dirty="0" smtClean="0">
                <a:solidFill>
                  <a:srgbClr val="FFFFFF"/>
                </a:solidFill>
              </a:rPr>
              <a:t>– Click on the B </a:t>
            </a:r>
            <a:r>
              <a:rPr lang="en-US" sz="2000" dirty="0" smtClean="0">
                <a:solidFill>
                  <a:srgbClr val="FFFFFF"/>
                </a:solidFill>
              </a:rPr>
              <a:t>(column label) the entire column should be highlighted Go To </a:t>
            </a:r>
            <a:r>
              <a:rPr lang="en-US" sz="2000" b="1" dirty="0" smtClean="0">
                <a:solidFill>
                  <a:srgbClr val="FFFFFF"/>
                </a:solidFill>
              </a:rPr>
              <a:t>Edit</a:t>
            </a:r>
            <a:r>
              <a:rPr lang="en-US" sz="2000" dirty="0" smtClean="0">
                <a:solidFill>
                  <a:srgbClr val="FFFFFF"/>
                </a:solidFill>
              </a:rPr>
              <a:t> –  </a:t>
            </a:r>
            <a:r>
              <a:rPr lang="en-US" sz="2000" b="1" dirty="0" smtClean="0">
                <a:solidFill>
                  <a:srgbClr val="FFFFFF"/>
                </a:solidFill>
              </a:rPr>
              <a:t>Select Delete Column.</a:t>
            </a:r>
            <a:endParaRPr lang="en-US" sz="2000" b="1" dirty="0">
              <a:solidFill>
                <a:srgbClr val="FFFFFF"/>
              </a:solidFill>
            </a:endParaRPr>
          </a:p>
        </p:txBody>
      </p:sp>
      <p:pic>
        <p:nvPicPr>
          <p:cNvPr id="11" name="Picture 10" descr="Screen Shot 2017-07-26 at 9.1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34" y="2727309"/>
            <a:ext cx="3141292" cy="3937273"/>
          </a:xfrm>
          <a:prstGeom prst="rect">
            <a:avLst/>
          </a:prstGeom>
        </p:spPr>
      </p:pic>
      <p:pic>
        <p:nvPicPr>
          <p:cNvPr id="12" name="Picture 11" descr="Screen Shot 2017-07-26 at 9.13.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926" y="2941232"/>
            <a:ext cx="2940785" cy="3723350"/>
          </a:xfrm>
          <a:prstGeom prst="rect">
            <a:avLst/>
          </a:prstGeom>
        </p:spPr>
      </p:pic>
      <p:pic>
        <p:nvPicPr>
          <p:cNvPr id="13" name="Picture 12" descr="Screen Shot 2017-07-26 at 9.08.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208" y="3125059"/>
            <a:ext cx="2768792" cy="3539523"/>
          </a:xfrm>
          <a:prstGeom prst="rect">
            <a:avLst/>
          </a:prstGeom>
        </p:spPr>
      </p:pic>
    </p:spTree>
    <p:extLst>
      <p:ext uri="{BB962C8B-B14F-4D97-AF65-F5344CB8AC3E}">
        <p14:creationId xmlns:p14="http://schemas.microsoft.com/office/powerpoint/2010/main" val="42775351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 Average Annual Precipitation - Graph</a:t>
            </a:r>
            <a:endParaRPr lang="en-US" dirty="0"/>
          </a:p>
        </p:txBody>
      </p:sp>
      <p:sp>
        <p:nvSpPr>
          <p:cNvPr id="3" name="Content Placeholder 2"/>
          <p:cNvSpPr>
            <a:spLocks noGrp="1"/>
          </p:cNvSpPr>
          <p:nvPr>
            <p:ph idx="1"/>
          </p:nvPr>
        </p:nvSpPr>
        <p:spPr>
          <a:xfrm>
            <a:off x="3475472" y="1705694"/>
            <a:ext cx="4887478" cy="4544424"/>
          </a:xfrm>
        </p:spPr>
        <p:txBody>
          <a:bodyPr/>
          <a:lstStyle/>
          <a:p>
            <a:r>
              <a:rPr lang="en-US" dirty="0" smtClean="0"/>
              <a:t>Label A Colum </a:t>
            </a:r>
            <a:r>
              <a:rPr lang="en-US" b="1" u="sng" dirty="0" smtClean="0"/>
              <a:t>Date</a:t>
            </a:r>
            <a:r>
              <a:rPr lang="en-US" dirty="0" smtClean="0"/>
              <a:t> and </a:t>
            </a:r>
            <a:r>
              <a:rPr lang="en-US" b="1" dirty="0" smtClean="0"/>
              <a:t>B Column </a:t>
            </a:r>
            <a:r>
              <a:rPr lang="en-US" b="1" u="sng" dirty="0" smtClean="0"/>
              <a:t>Precipitation mm </a:t>
            </a:r>
            <a:r>
              <a:rPr lang="en-US" dirty="0" smtClean="0"/>
              <a:t>(millimeter unit). Click on cell 1 and Go to Insert and select Row.</a:t>
            </a:r>
          </a:p>
          <a:p>
            <a:r>
              <a:rPr lang="en-US" dirty="0" smtClean="0"/>
              <a:t>How can the total annual precipitation in mm be calculated?</a:t>
            </a:r>
          </a:p>
          <a:p>
            <a:r>
              <a:rPr lang="en-US" dirty="0" smtClean="0"/>
              <a:t> Average Precipitation – How can the annual average precipitation (mm) be calculated?</a:t>
            </a:r>
            <a:endParaRPr lang="en-US" dirty="0"/>
          </a:p>
        </p:txBody>
      </p:sp>
      <p:pic>
        <p:nvPicPr>
          <p:cNvPr id="4" name="Picture 3" descr="Screen Shot 2017-07-26 at 9.06.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1665029"/>
            <a:ext cx="2411956" cy="4823913"/>
          </a:xfrm>
          <a:prstGeom prst="rect">
            <a:avLst/>
          </a:prstGeom>
        </p:spPr>
      </p:pic>
    </p:spTree>
    <p:extLst>
      <p:ext uri="{BB962C8B-B14F-4D97-AF65-F5344CB8AC3E}">
        <p14:creationId xmlns:p14="http://schemas.microsoft.com/office/powerpoint/2010/main" val="37341994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Date Column</a:t>
            </a:r>
            <a:endParaRPr lang="en-US" dirty="0"/>
          </a:p>
        </p:txBody>
      </p:sp>
      <p:sp>
        <p:nvSpPr>
          <p:cNvPr id="3" name="Content Placeholder 2"/>
          <p:cNvSpPr>
            <a:spLocks noGrp="1"/>
          </p:cNvSpPr>
          <p:nvPr>
            <p:ph idx="1"/>
          </p:nvPr>
        </p:nvSpPr>
        <p:spPr/>
        <p:txBody>
          <a:bodyPr>
            <a:normAutofit lnSpcReduction="10000"/>
          </a:bodyPr>
          <a:lstStyle/>
          <a:p>
            <a:r>
              <a:rPr lang="en-US" dirty="0" smtClean="0"/>
              <a:t>In Column C label the first cell Year.</a:t>
            </a:r>
          </a:p>
          <a:p>
            <a:r>
              <a:rPr lang="en-US" dirty="0" smtClean="0"/>
              <a:t>Enter Years beginning with the year the tree was planted. Example 1981, 1982 …. 2000</a:t>
            </a:r>
          </a:p>
          <a:p>
            <a:r>
              <a:rPr lang="en-US" dirty="0" smtClean="0"/>
              <a:t>Use Column D to add the annual precipitation per year.</a:t>
            </a:r>
          </a:p>
          <a:p>
            <a:r>
              <a:rPr lang="en-US" dirty="0" smtClean="0"/>
              <a:t>Use Formula =SUM(). Go to the first cell C2 and enter = capital S and a function menu pops up select SUM. A formula will show up in the cell.</a:t>
            </a:r>
          </a:p>
          <a:p>
            <a:r>
              <a:rPr lang="en-US" dirty="0" smtClean="0"/>
              <a:t>Go to the monthly precipitation column and high light the Jan 1981 … Dec 1981 hit enter. The total annual precipitation value should show up in the cell.</a:t>
            </a:r>
            <a:endParaRPr lang="en-US" dirty="0"/>
          </a:p>
        </p:txBody>
      </p:sp>
    </p:spTree>
    <p:extLst>
      <p:ext uri="{BB962C8B-B14F-4D97-AF65-F5344CB8AC3E}">
        <p14:creationId xmlns:p14="http://schemas.microsoft.com/office/powerpoint/2010/main" val="2400316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81" y="1828800"/>
            <a:ext cx="3804020" cy="4804796"/>
          </a:xfrm>
        </p:spPr>
        <p:txBody>
          <a:bodyPr>
            <a:normAutofit/>
          </a:bodyPr>
          <a:lstStyle/>
          <a:p>
            <a:r>
              <a:rPr lang="en-US" sz="2400" dirty="0" smtClean="0"/>
              <a:t>In Column C, List every year.</a:t>
            </a:r>
          </a:p>
          <a:p>
            <a:r>
              <a:rPr lang="en-US" sz="2400" dirty="0" smtClean="0"/>
              <a:t>Calculate Annual Precipitation.</a:t>
            </a:r>
          </a:p>
          <a:p>
            <a:pPr lvl="1"/>
            <a:r>
              <a:rPr lang="en-US" sz="2400" dirty="0" smtClean="0"/>
              <a:t>In cell 2 of column D enter Formula. To do so enter </a:t>
            </a:r>
            <a:r>
              <a:rPr lang="en-US" sz="2400" b="1" dirty="0" smtClean="0"/>
              <a:t>=</a:t>
            </a:r>
            <a:r>
              <a:rPr lang="en-US" sz="2400" dirty="0" smtClean="0"/>
              <a:t> sign then capital</a:t>
            </a:r>
            <a:r>
              <a:rPr lang="en-US" sz="2400" b="1" dirty="0" smtClean="0"/>
              <a:t> S </a:t>
            </a:r>
            <a:r>
              <a:rPr lang="en-US" sz="2400" dirty="0" smtClean="0"/>
              <a:t>(and a formula list will pop up, select </a:t>
            </a:r>
            <a:r>
              <a:rPr lang="en-US" sz="2400" b="1" u="sng" dirty="0" smtClean="0"/>
              <a:t>SUM</a:t>
            </a:r>
            <a:r>
              <a:rPr lang="en-US" sz="2400" dirty="0" smtClean="0"/>
              <a:t>.</a:t>
            </a:r>
          </a:p>
        </p:txBody>
      </p:sp>
      <p:sp>
        <p:nvSpPr>
          <p:cNvPr id="4" name="Title 1"/>
          <p:cNvSpPr>
            <a:spLocks noGrp="1"/>
          </p:cNvSpPr>
          <p:nvPr>
            <p:ph type="title"/>
          </p:nvPr>
        </p:nvSpPr>
        <p:spPr/>
        <p:txBody>
          <a:bodyPr/>
          <a:lstStyle/>
          <a:p>
            <a:r>
              <a:rPr lang="en-US" dirty="0" smtClean="0"/>
              <a:t>DATA ANALYSIS – Average Annual Precipitation - Graph</a:t>
            </a:r>
            <a:endParaRPr lang="en-US" dirty="0"/>
          </a:p>
        </p:txBody>
      </p:sp>
      <p:pic>
        <p:nvPicPr>
          <p:cNvPr id="13" name="Picture 12" descr="Screen Shot 2017-07-27 at 12.30.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201" y="1828800"/>
            <a:ext cx="4746278" cy="4285900"/>
          </a:xfrm>
          <a:prstGeom prst="rect">
            <a:avLst/>
          </a:prstGeom>
        </p:spPr>
      </p:pic>
      <p:sp>
        <p:nvSpPr>
          <p:cNvPr id="10" name="TextBox 9"/>
          <p:cNvSpPr txBox="1"/>
          <p:nvPr/>
        </p:nvSpPr>
        <p:spPr>
          <a:xfrm>
            <a:off x="6450886" y="5412814"/>
            <a:ext cx="1570416"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List Years in Column C</a:t>
            </a:r>
            <a:endParaRPr lang="en-US" dirty="0"/>
          </a:p>
        </p:txBody>
      </p:sp>
      <p:cxnSp>
        <p:nvCxnSpPr>
          <p:cNvPr id="12" name="Straight Arrow Connector 11"/>
          <p:cNvCxnSpPr/>
          <p:nvPr/>
        </p:nvCxnSpPr>
        <p:spPr>
          <a:xfrm flipH="1" flipV="1">
            <a:off x="6450886" y="4580878"/>
            <a:ext cx="416008" cy="83193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2727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381000"/>
            <a:ext cx="8165893" cy="1044388"/>
          </a:xfrm>
        </p:spPr>
        <p:txBody>
          <a:bodyPr/>
          <a:lstStyle/>
          <a:p>
            <a:r>
              <a:rPr lang="en-US" dirty="0" smtClean="0"/>
              <a:t>Calculating Total Annual Precipitation </a:t>
            </a:r>
            <a:endParaRPr lang="en-US" dirty="0"/>
          </a:p>
        </p:txBody>
      </p:sp>
      <p:sp>
        <p:nvSpPr>
          <p:cNvPr id="8" name="Content Placeholder 7"/>
          <p:cNvSpPr>
            <a:spLocks noGrp="1"/>
          </p:cNvSpPr>
          <p:nvPr>
            <p:ph idx="1"/>
          </p:nvPr>
        </p:nvSpPr>
        <p:spPr>
          <a:xfrm>
            <a:off x="197057" y="1828799"/>
            <a:ext cx="4331699" cy="4739117"/>
          </a:xfrm>
        </p:spPr>
        <p:txBody>
          <a:bodyPr/>
          <a:lstStyle/>
          <a:p>
            <a:r>
              <a:rPr lang="en-US" dirty="0" smtClean="0"/>
              <a:t>Once the formula appears in cell 2 of column D move cursor to column B and </a:t>
            </a:r>
            <a:r>
              <a:rPr lang="en-US" b="1" dirty="0" smtClean="0"/>
              <a:t>highlight the monthly precipitation data for 1981</a:t>
            </a:r>
            <a:r>
              <a:rPr lang="en-US" dirty="0"/>
              <a:t> </a:t>
            </a:r>
            <a:r>
              <a:rPr lang="en-US" dirty="0" smtClean="0"/>
              <a:t>and press enter. </a:t>
            </a:r>
            <a:endParaRPr lang="en-US" dirty="0"/>
          </a:p>
          <a:p>
            <a:r>
              <a:rPr lang="en-US" dirty="0" smtClean="0"/>
              <a:t>The total will appear in cell 2 of column D.</a:t>
            </a:r>
          </a:p>
          <a:p>
            <a:r>
              <a:rPr lang="en-US" dirty="0" smtClean="0"/>
              <a:t>Repeat the same process for every year. Until there are values for every year in column D.</a:t>
            </a:r>
            <a:endParaRPr lang="en-US" dirty="0"/>
          </a:p>
        </p:txBody>
      </p:sp>
      <p:pic>
        <p:nvPicPr>
          <p:cNvPr id="9" name="Picture 8" descr="Screen Shot 2017-07-27 at 12.3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756" y="1828800"/>
            <a:ext cx="4254795" cy="4343701"/>
          </a:xfrm>
          <a:prstGeom prst="rect">
            <a:avLst/>
          </a:prstGeom>
        </p:spPr>
      </p:pic>
      <p:sp>
        <p:nvSpPr>
          <p:cNvPr id="10" name="TextBox 9"/>
          <p:cNvSpPr txBox="1"/>
          <p:nvPr/>
        </p:nvSpPr>
        <p:spPr>
          <a:xfrm>
            <a:off x="7400591" y="3371531"/>
            <a:ext cx="1226134" cy="1200329"/>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Highlight data for the 1981 year.</a:t>
            </a:r>
            <a:endParaRPr lang="en-US" dirty="0"/>
          </a:p>
        </p:txBody>
      </p:sp>
      <p:cxnSp>
        <p:nvCxnSpPr>
          <p:cNvPr id="12" name="Straight Arrow Connector 11"/>
          <p:cNvCxnSpPr/>
          <p:nvPr/>
        </p:nvCxnSpPr>
        <p:spPr>
          <a:xfrm flipH="1" flipV="1">
            <a:off x="6502887" y="2692846"/>
            <a:ext cx="897704" cy="98518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5014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51177"/>
            <a:ext cx="7021092" cy="960810"/>
          </a:xfrm>
        </p:spPr>
        <p:txBody>
          <a:bodyPr/>
          <a:lstStyle/>
          <a:p>
            <a:r>
              <a:rPr lang="en-US" sz="4800" dirty="0" smtClean="0">
                <a:latin typeface="Century Gothic"/>
                <a:cs typeface="Century Gothic"/>
              </a:rPr>
              <a:t>Paleoclimatology:</a:t>
            </a:r>
            <a:endParaRPr lang="en-US" sz="4800" dirty="0">
              <a:latin typeface="Century Gothic"/>
              <a:cs typeface="Century Gothic"/>
            </a:endParaRPr>
          </a:p>
        </p:txBody>
      </p:sp>
      <p:sp>
        <p:nvSpPr>
          <p:cNvPr id="3" name="Content Placeholder 2"/>
          <p:cNvSpPr>
            <a:spLocks noGrp="1"/>
          </p:cNvSpPr>
          <p:nvPr>
            <p:ph idx="1"/>
          </p:nvPr>
        </p:nvSpPr>
        <p:spPr>
          <a:xfrm>
            <a:off x="217217" y="1229701"/>
            <a:ext cx="8755516" cy="5488340"/>
          </a:xfrm>
          <a:solidFill>
            <a:srgbClr val="0F7ECA"/>
          </a:solidFill>
        </p:spPr>
        <p:txBody>
          <a:bodyPr>
            <a:noAutofit/>
          </a:bodyPr>
          <a:lstStyle/>
          <a:p>
            <a:pPr marL="0" indent="0">
              <a:buNone/>
            </a:pPr>
            <a:r>
              <a:rPr lang="en-US" dirty="0" smtClean="0">
                <a:latin typeface="Century Gothic"/>
                <a:cs typeface="Century Gothic"/>
              </a:rPr>
              <a:t>Is the study of past climates.  </a:t>
            </a:r>
            <a:r>
              <a:rPr lang="en-US" dirty="0">
                <a:latin typeface="Century Gothic"/>
                <a:cs typeface="Century Gothic"/>
              </a:rPr>
              <a:t>C</a:t>
            </a:r>
            <a:r>
              <a:rPr lang="en-US" dirty="0" smtClean="0">
                <a:latin typeface="Century Gothic"/>
                <a:cs typeface="Century Gothic"/>
              </a:rPr>
              <a:t>limate ‘proxies’ allow scientists to go back in time and reconstruct the climate conditions over long periods of time - hundreds, thousands even millions of years ago.</a:t>
            </a:r>
          </a:p>
          <a:p>
            <a:pPr marL="0" indent="0">
              <a:buNone/>
            </a:pPr>
            <a:r>
              <a:rPr lang="en-US" dirty="0" smtClean="0">
                <a:latin typeface="Century Gothic"/>
                <a:cs typeface="Century Gothic"/>
              </a:rPr>
              <a:t>What are Climate ‘Proxies’?</a:t>
            </a:r>
          </a:p>
          <a:p>
            <a:pPr marL="0" indent="0">
              <a:buNone/>
            </a:pPr>
            <a:r>
              <a:rPr lang="en-US" dirty="0" smtClean="0">
                <a:latin typeface="Century Gothic"/>
                <a:cs typeface="Century Gothic"/>
              </a:rPr>
              <a:t>Are sources of information from natural archives such:  </a:t>
            </a:r>
          </a:p>
          <a:p>
            <a:r>
              <a:rPr lang="en-US" dirty="0">
                <a:latin typeface="Century Gothic"/>
                <a:cs typeface="Century Gothic"/>
              </a:rPr>
              <a:t>T</a:t>
            </a:r>
            <a:r>
              <a:rPr lang="en-US" dirty="0" smtClean="0">
                <a:latin typeface="Century Gothic"/>
                <a:cs typeface="Century Gothic"/>
              </a:rPr>
              <a:t>ree rings</a:t>
            </a:r>
          </a:p>
          <a:p>
            <a:r>
              <a:rPr lang="en-US" dirty="0" smtClean="0">
                <a:latin typeface="Century Gothic"/>
                <a:cs typeface="Century Gothic"/>
              </a:rPr>
              <a:t> Ice cores from glaciers </a:t>
            </a:r>
          </a:p>
          <a:p>
            <a:r>
              <a:rPr lang="en-US" dirty="0">
                <a:latin typeface="Century Gothic"/>
                <a:cs typeface="Century Gothic"/>
              </a:rPr>
              <a:t>C</a:t>
            </a:r>
            <a:r>
              <a:rPr lang="en-US" dirty="0" smtClean="0">
                <a:latin typeface="Century Gothic"/>
                <a:cs typeface="Century Gothic"/>
              </a:rPr>
              <a:t>orals, lake and ocean sediments</a:t>
            </a:r>
          </a:p>
          <a:p>
            <a:r>
              <a:rPr lang="en-US" dirty="0" smtClean="0">
                <a:latin typeface="Century Gothic"/>
                <a:cs typeface="Century Gothic"/>
              </a:rPr>
              <a:t>Fossilized Tree Pollen</a:t>
            </a:r>
          </a:p>
          <a:p>
            <a:r>
              <a:rPr lang="en-US" dirty="0" smtClean="0">
                <a:latin typeface="Century Gothic"/>
                <a:cs typeface="Century Gothic"/>
              </a:rPr>
              <a:t>Historical records or diaries prier to the mid 19</a:t>
            </a:r>
            <a:r>
              <a:rPr lang="en-US" baseline="30000" dirty="0" smtClean="0">
                <a:latin typeface="Century Gothic"/>
                <a:cs typeface="Century Gothic"/>
              </a:rPr>
              <a:t>th</a:t>
            </a:r>
            <a:r>
              <a:rPr lang="en-US" dirty="0" smtClean="0">
                <a:latin typeface="Century Gothic"/>
                <a:cs typeface="Century Gothic"/>
              </a:rPr>
              <a:t> Century</a:t>
            </a:r>
          </a:p>
          <a:p>
            <a:pPr marL="0" indent="0">
              <a:buNone/>
            </a:pPr>
            <a:endParaRPr lang="en-US" dirty="0" smtClean="0">
              <a:latin typeface="Century Gothic"/>
              <a:cs typeface="Century Gothic"/>
            </a:endParaRPr>
          </a:p>
          <a:p>
            <a:pPr marL="0" indent="0">
              <a:buNone/>
            </a:pPr>
            <a:endParaRPr lang="en-US" dirty="0">
              <a:latin typeface="Century Gothic"/>
              <a:cs typeface="Century Gothic"/>
            </a:endParaRPr>
          </a:p>
          <a:p>
            <a:pPr marL="0" indent="0">
              <a:buNone/>
            </a:pPr>
            <a:r>
              <a:rPr lang="en-US" dirty="0" smtClean="0">
                <a:latin typeface="Century Gothic"/>
                <a:cs typeface="Century Gothic"/>
              </a:rPr>
              <a:t>Some of these resources are found in the geological record. Some of these sources include – ice cores carved from glaciers and ice sheets, fossils, caves, among many others.</a:t>
            </a:r>
          </a:p>
          <a:p>
            <a:pPr marL="0" indent="0">
              <a:buNone/>
            </a:pPr>
            <a:r>
              <a:rPr lang="en-US" dirty="0" smtClean="0">
                <a:latin typeface="Century Gothic"/>
                <a:cs typeface="Century Gothic"/>
              </a:rPr>
              <a:t>You can also find valuable information and data records in old field manuscripts or navigational logs that are hundreds of years old.</a:t>
            </a:r>
            <a:endParaRPr lang="en-US" dirty="0"/>
          </a:p>
        </p:txBody>
      </p:sp>
    </p:spTree>
    <p:extLst>
      <p:ext uri="{BB962C8B-B14F-4D97-AF65-F5344CB8AC3E}">
        <p14:creationId xmlns:p14="http://schemas.microsoft.com/office/powerpoint/2010/main" val="40906104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75" y="74497"/>
            <a:ext cx="7583487" cy="1044388"/>
          </a:xfrm>
          <a:ln>
            <a:noFill/>
          </a:ln>
        </p:spPr>
        <p:txBody>
          <a:bodyPr/>
          <a:lstStyle/>
          <a:p>
            <a:r>
              <a:rPr lang="en-US" dirty="0" smtClean="0"/>
              <a:t>Total Annual Precipitation</a:t>
            </a:r>
            <a:endParaRPr lang="en-US" dirty="0"/>
          </a:p>
        </p:txBody>
      </p:sp>
      <p:pic>
        <p:nvPicPr>
          <p:cNvPr id="4" name="Content Placeholder 3" descr="Screen Shot 2017-07-27 at 12.30.52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88" b="1882"/>
          <a:stretch/>
        </p:blipFill>
        <p:spPr>
          <a:xfrm>
            <a:off x="610375" y="1817124"/>
            <a:ext cx="3526793" cy="4712480"/>
          </a:xfrm>
        </p:spPr>
      </p:pic>
      <p:sp>
        <p:nvSpPr>
          <p:cNvPr id="10" name="TextBox 9"/>
          <p:cNvSpPr txBox="1"/>
          <p:nvPr/>
        </p:nvSpPr>
        <p:spPr>
          <a:xfrm flipH="1">
            <a:off x="4137167" y="2014161"/>
            <a:ext cx="1809254" cy="1754327"/>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Calculate Annual Precipitation for each year in all cells until the year 2000.</a:t>
            </a:r>
            <a:endParaRPr lang="en-US" dirty="0"/>
          </a:p>
        </p:txBody>
      </p:sp>
      <p:cxnSp>
        <p:nvCxnSpPr>
          <p:cNvPr id="12" name="Straight Arrow Connector 11"/>
          <p:cNvCxnSpPr/>
          <p:nvPr/>
        </p:nvCxnSpPr>
        <p:spPr>
          <a:xfrm flipH="1" flipV="1">
            <a:off x="3744086" y="2631573"/>
            <a:ext cx="393081" cy="236417"/>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Screen Shot 2017-07-27 at 9.50.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688" y="2173202"/>
            <a:ext cx="2692587" cy="4356402"/>
          </a:xfrm>
          <a:prstGeom prst="rect">
            <a:avLst/>
          </a:prstGeom>
        </p:spPr>
      </p:pic>
      <p:sp>
        <p:nvSpPr>
          <p:cNvPr id="14" name="TextBox 13"/>
          <p:cNvSpPr txBox="1"/>
          <p:nvPr/>
        </p:nvSpPr>
        <p:spPr>
          <a:xfrm>
            <a:off x="3744086" y="5367621"/>
            <a:ext cx="1642143"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Total Annual Precipitation for each year.</a:t>
            </a:r>
            <a:endParaRPr lang="en-US" dirty="0"/>
          </a:p>
        </p:txBody>
      </p:sp>
      <p:cxnSp>
        <p:nvCxnSpPr>
          <p:cNvPr id="16" name="Straight Arrow Connector 15"/>
          <p:cNvCxnSpPr/>
          <p:nvPr/>
        </p:nvCxnSpPr>
        <p:spPr>
          <a:xfrm flipV="1">
            <a:off x="5386229" y="3962643"/>
            <a:ext cx="2430372" cy="170765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3047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Annual Precipitation</a:t>
            </a:r>
            <a:endParaRPr lang="en-US" dirty="0"/>
          </a:p>
        </p:txBody>
      </p:sp>
      <p:sp>
        <p:nvSpPr>
          <p:cNvPr id="3" name="Content Placeholder 2"/>
          <p:cNvSpPr>
            <a:spLocks noGrp="1"/>
          </p:cNvSpPr>
          <p:nvPr>
            <p:ph idx="1"/>
          </p:nvPr>
        </p:nvSpPr>
        <p:spPr>
          <a:xfrm>
            <a:off x="779463" y="1828800"/>
            <a:ext cx="4300233" cy="4208930"/>
          </a:xfrm>
        </p:spPr>
        <p:txBody>
          <a:bodyPr/>
          <a:lstStyle/>
          <a:p>
            <a:pPr marL="457200" indent="-457200">
              <a:buFont typeface="+mj-lt"/>
              <a:buAutoNum type="arabicPeriod"/>
            </a:pPr>
            <a:r>
              <a:rPr lang="en-US" dirty="0" smtClean="0"/>
              <a:t>Highlight the data for both columns – the </a:t>
            </a:r>
            <a:r>
              <a:rPr lang="en-US" b="1" u="sng" dirty="0" smtClean="0"/>
              <a:t>Date</a:t>
            </a:r>
            <a:r>
              <a:rPr lang="en-US" dirty="0" smtClean="0"/>
              <a:t> column and the </a:t>
            </a:r>
            <a:r>
              <a:rPr lang="en-US" b="1" u="sng" dirty="0" smtClean="0"/>
              <a:t>Annual Precipitation </a:t>
            </a:r>
            <a:r>
              <a:rPr lang="en-US" dirty="0" smtClean="0"/>
              <a:t>column. </a:t>
            </a:r>
          </a:p>
          <a:p>
            <a:pPr marL="457200" indent="-457200">
              <a:buFont typeface="+mj-lt"/>
              <a:buAutoNum type="arabicPeriod"/>
            </a:pPr>
            <a:r>
              <a:rPr lang="en-US" dirty="0" smtClean="0"/>
              <a:t>Go to Insert select Chart.</a:t>
            </a:r>
          </a:p>
          <a:p>
            <a:pPr marL="457200" indent="-457200">
              <a:buFont typeface="+mj-lt"/>
              <a:buAutoNum type="arabicPeriod"/>
            </a:pPr>
            <a:r>
              <a:rPr lang="en-US" b="1" dirty="0" smtClean="0"/>
              <a:t>Select Line </a:t>
            </a:r>
            <a:r>
              <a:rPr lang="en-US" dirty="0" smtClean="0"/>
              <a:t>then selected </a:t>
            </a:r>
            <a:r>
              <a:rPr lang="en-US" b="1" dirty="0" smtClean="0"/>
              <a:t>Market Line.</a:t>
            </a:r>
            <a:endParaRPr lang="en-US" b="1" dirty="0"/>
          </a:p>
        </p:txBody>
      </p:sp>
      <p:pic>
        <p:nvPicPr>
          <p:cNvPr id="4" name="Picture 3" descr="Screen Shot 2017-07-27 at 11.0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464" y="1833738"/>
            <a:ext cx="2781493" cy="4203992"/>
          </a:xfrm>
          <a:prstGeom prst="rect">
            <a:avLst/>
          </a:prstGeom>
        </p:spPr>
      </p:pic>
    </p:spTree>
    <p:extLst>
      <p:ext uri="{BB962C8B-B14F-4D97-AF65-F5344CB8AC3E}">
        <p14:creationId xmlns:p14="http://schemas.microsoft.com/office/powerpoint/2010/main" val="26566017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Total Annual Precipitation (Marked 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775659"/>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9108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591"/>
            <a:ext cx="8979670" cy="1400530"/>
          </a:xfrm>
          <a:solidFill>
            <a:schemeClr val="accent1"/>
          </a:solidFill>
          <a:ln>
            <a:solidFill>
              <a:srgbClr val="0F7ECA"/>
            </a:solidFill>
          </a:ln>
        </p:spPr>
        <p:txBody>
          <a:bodyPr/>
          <a:lstStyle/>
          <a:p>
            <a:r>
              <a:rPr lang="en-US" dirty="0" smtClean="0"/>
              <a:t>Graph of Reconstructed Iowa Precipitation (cm)</a:t>
            </a:r>
            <a:endParaRPr lang="en-US" dirty="0"/>
          </a:p>
        </p:txBody>
      </p:sp>
      <p:pic>
        <p:nvPicPr>
          <p:cNvPr id="4" name="Picture 3"/>
          <p:cNvPicPr>
            <a:picLocks noChangeAspect="1"/>
          </p:cNvPicPr>
          <p:nvPr/>
        </p:nvPicPr>
        <p:blipFill rotWithShape="1">
          <a:blip r:embed="rId3"/>
          <a:srcRect l="25825" t="30808" r="9944" b="21151"/>
          <a:stretch/>
        </p:blipFill>
        <p:spPr>
          <a:xfrm>
            <a:off x="0" y="1608121"/>
            <a:ext cx="9143999" cy="5249879"/>
          </a:xfrm>
          <a:prstGeom prst="rect">
            <a:avLst/>
          </a:prstGeom>
        </p:spPr>
      </p:pic>
    </p:spTree>
    <p:extLst>
      <p:ext uri="{BB962C8B-B14F-4D97-AF65-F5344CB8AC3E}">
        <p14:creationId xmlns:p14="http://schemas.microsoft.com/office/powerpoint/2010/main" val="9166842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25" y="96390"/>
            <a:ext cx="7583487" cy="1044388"/>
          </a:xfrm>
        </p:spPr>
        <p:txBody>
          <a:bodyPr/>
          <a:lstStyle/>
          <a:p>
            <a:r>
              <a:rPr lang="en-US" dirty="0" smtClean="0"/>
              <a:t>Label The Graph</a:t>
            </a:r>
            <a:endParaRPr lang="en-US" dirty="0"/>
          </a:p>
        </p:txBody>
      </p:sp>
      <p:sp>
        <p:nvSpPr>
          <p:cNvPr id="3" name="Content Placeholder 2"/>
          <p:cNvSpPr>
            <a:spLocks noGrp="1"/>
          </p:cNvSpPr>
          <p:nvPr>
            <p:ph idx="1"/>
          </p:nvPr>
        </p:nvSpPr>
        <p:spPr>
          <a:xfrm>
            <a:off x="494825" y="1522297"/>
            <a:ext cx="8110005" cy="5001834"/>
          </a:xfrm>
        </p:spPr>
        <p:txBody>
          <a:bodyPr>
            <a:normAutofit/>
          </a:bodyPr>
          <a:lstStyle/>
          <a:p>
            <a:r>
              <a:rPr lang="en-US" sz="2400" dirty="0" smtClean="0"/>
              <a:t>Highlight the X Axis on the graph and go to Format and Select </a:t>
            </a:r>
            <a:r>
              <a:rPr lang="en-US" sz="2400" b="1" dirty="0" smtClean="0"/>
              <a:t>Axis</a:t>
            </a:r>
            <a:r>
              <a:rPr lang="en-US" sz="2400" dirty="0"/>
              <a:t>.</a:t>
            </a:r>
            <a:r>
              <a:rPr lang="en-US" sz="2400" dirty="0" smtClean="0"/>
              <a:t>  It can also be labeled in </a:t>
            </a:r>
            <a:r>
              <a:rPr lang="en-US" sz="2400" b="1" dirty="0" smtClean="0"/>
              <a:t>Chart, </a:t>
            </a:r>
            <a:r>
              <a:rPr lang="en-US" sz="2400" dirty="0" smtClean="0"/>
              <a:t>repeat for the Y Axis.</a:t>
            </a:r>
          </a:p>
          <a:p>
            <a:r>
              <a:rPr lang="en-US" sz="2400" dirty="0" smtClean="0"/>
              <a:t>It can also be labeled under </a:t>
            </a:r>
            <a:r>
              <a:rPr lang="en-US" sz="2400" b="1" dirty="0" smtClean="0"/>
              <a:t>Chart Layouts </a:t>
            </a:r>
            <a:r>
              <a:rPr lang="en-US" sz="2400" dirty="0" smtClean="0"/>
              <a:t>and from the menu select </a:t>
            </a:r>
            <a:r>
              <a:rPr lang="en-US" sz="2400" b="1" dirty="0" smtClean="0"/>
              <a:t>Chart Title and Axis Title </a:t>
            </a:r>
            <a:r>
              <a:rPr lang="en-US" sz="2400" dirty="0" smtClean="0"/>
              <a:t>(one a time), label the graph accordingly.</a:t>
            </a:r>
          </a:p>
          <a:p>
            <a:r>
              <a:rPr lang="en-US" sz="2400" dirty="0" smtClean="0"/>
              <a:t>To facilitate reading the points lines can be inserted connecting the points to the specific coordinate (Year) on the X Axis. </a:t>
            </a:r>
          </a:p>
          <a:p>
            <a:r>
              <a:rPr lang="en-US" sz="2400" dirty="0" smtClean="0"/>
              <a:t>To mark lines go to Chart Layout go to Analysis menu and select lines and select drop lines. (see next slide)</a:t>
            </a:r>
            <a:endParaRPr lang="en-US" sz="2400" dirty="0"/>
          </a:p>
        </p:txBody>
      </p:sp>
    </p:spTree>
    <p:extLst>
      <p:ext uri="{BB962C8B-B14F-4D97-AF65-F5344CB8AC3E}">
        <p14:creationId xmlns:p14="http://schemas.microsoft.com/office/powerpoint/2010/main" val="42474559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Graph with Drop 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8913945"/>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6772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Column </a:t>
            </a:r>
            <a:br>
              <a:rPr lang="en-US" dirty="0" smtClean="0"/>
            </a:br>
            <a:r>
              <a:rPr lang="en-US" dirty="0" smtClean="0"/>
              <a:t>Total Annual Precipitation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3126916"/>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9528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6876"/>
            <a:ext cx="7583487" cy="1044388"/>
          </a:xfrm>
        </p:spPr>
        <p:txBody>
          <a:bodyPr/>
          <a:lstStyle/>
          <a:p>
            <a:r>
              <a:rPr lang="en-US" dirty="0" smtClean="0"/>
              <a:t>Chart the Annual Precipitation</a:t>
            </a:r>
            <a:endParaRPr lang="en-US" dirty="0"/>
          </a:p>
        </p:txBody>
      </p:sp>
      <p:sp>
        <p:nvSpPr>
          <p:cNvPr id="3" name="Content Placeholder 2"/>
          <p:cNvSpPr>
            <a:spLocks noGrp="1"/>
          </p:cNvSpPr>
          <p:nvPr>
            <p:ph idx="1"/>
          </p:nvPr>
        </p:nvSpPr>
        <p:spPr>
          <a:xfrm>
            <a:off x="169334" y="1465911"/>
            <a:ext cx="8974666" cy="5222755"/>
          </a:xfrm>
          <a:solidFill>
            <a:schemeClr val="accent1">
              <a:lumMod val="60000"/>
              <a:lumOff val="40000"/>
            </a:schemeClr>
          </a:solidFill>
        </p:spPr>
        <p:txBody>
          <a:bodyPr>
            <a:normAutofit/>
          </a:bodyPr>
          <a:lstStyle/>
          <a:p>
            <a:r>
              <a:rPr lang="en-US" sz="2800" dirty="0" smtClean="0"/>
              <a:t>Once all the total annual precipitation for each year has been calculated in column C graph the total annual precipitation. </a:t>
            </a:r>
            <a:endParaRPr lang="en-US" sz="2800" dirty="0"/>
          </a:p>
          <a:p>
            <a:r>
              <a:rPr lang="en-US" sz="2800" dirty="0" smtClean="0"/>
              <a:t>Using :</a:t>
            </a:r>
          </a:p>
          <a:p>
            <a:pPr lvl="1"/>
            <a:r>
              <a:rPr lang="en-US" sz="2800" dirty="0" smtClean="0"/>
              <a:t>Which year had the lowest precipitation and which year had the highest?</a:t>
            </a:r>
          </a:p>
          <a:p>
            <a:pPr lvl="1"/>
            <a:r>
              <a:rPr lang="en-US" sz="2800" dirty="0" smtClean="0"/>
              <a:t>Compare it to the Year you selected as the year with the lowest precipitation. </a:t>
            </a:r>
            <a:endParaRPr lang="en-US" sz="2800" dirty="0"/>
          </a:p>
        </p:txBody>
      </p:sp>
    </p:spTree>
    <p:extLst>
      <p:ext uri="{BB962C8B-B14F-4D97-AF65-F5344CB8AC3E}">
        <p14:creationId xmlns:p14="http://schemas.microsoft.com/office/powerpoint/2010/main" val="1648407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91" y="70722"/>
            <a:ext cx="7583487" cy="1044388"/>
          </a:xfrm>
        </p:spPr>
        <p:txBody>
          <a:bodyPr/>
          <a:lstStyle/>
          <a:p>
            <a:r>
              <a:rPr lang="en-US" dirty="0" smtClean="0"/>
              <a:t>Why Average and It’s Advantages</a:t>
            </a:r>
            <a:endParaRPr lang="en-US" dirty="0"/>
          </a:p>
        </p:txBody>
      </p:sp>
      <p:sp>
        <p:nvSpPr>
          <p:cNvPr id="3" name="Content Placeholder 2"/>
          <p:cNvSpPr>
            <a:spLocks noGrp="1"/>
          </p:cNvSpPr>
          <p:nvPr>
            <p:ph idx="1"/>
          </p:nvPr>
        </p:nvSpPr>
        <p:spPr>
          <a:xfrm>
            <a:off x="183799" y="1404325"/>
            <a:ext cx="8788934" cy="5254175"/>
          </a:xfrm>
          <a:solidFill>
            <a:schemeClr val="bg2">
              <a:lumMod val="75000"/>
            </a:schemeClr>
          </a:solidFill>
          <a:ln w="38100" cmpd="sng">
            <a:noFill/>
          </a:ln>
        </p:spPr>
        <p:txBody>
          <a:bodyPr/>
          <a:lstStyle/>
          <a:p>
            <a:r>
              <a:rPr lang="en-US" dirty="0"/>
              <a:t>An average expresses an amount that is typical. </a:t>
            </a:r>
            <a:endParaRPr lang="en-US" dirty="0" smtClean="0"/>
          </a:p>
          <a:p>
            <a:r>
              <a:rPr lang="en-US" dirty="0" smtClean="0"/>
              <a:t>The </a:t>
            </a:r>
            <a:r>
              <a:rPr lang="en-US" dirty="0"/>
              <a:t>average also helps summarize a large amount of data with a single value. </a:t>
            </a:r>
            <a:endParaRPr lang="en-US" dirty="0" smtClean="0"/>
          </a:p>
          <a:p>
            <a:r>
              <a:rPr lang="en-US" dirty="0" smtClean="0"/>
              <a:t>To Indicate variability around a single value. This is very important in being able to compare different sets of data.</a:t>
            </a:r>
          </a:p>
          <a:p>
            <a:r>
              <a:rPr lang="en-US" dirty="0" smtClean="0"/>
              <a:t>There are three different types of mathematical averages.</a:t>
            </a:r>
          </a:p>
          <a:p>
            <a:pPr lvl="1"/>
            <a:r>
              <a:rPr lang="en-US" dirty="0" smtClean="0"/>
              <a:t>Mean, Median and Mode.</a:t>
            </a:r>
          </a:p>
          <a:p>
            <a:r>
              <a:rPr lang="en-US" dirty="0" smtClean="0"/>
              <a:t>The Mean will be used for the analysis of the set of data. </a:t>
            </a:r>
          </a:p>
          <a:p>
            <a:pPr lvl="1"/>
            <a:r>
              <a:rPr lang="en-US" dirty="0" smtClean="0"/>
              <a:t>The Formula for Mean = </a:t>
            </a:r>
            <a:r>
              <a:rPr lang="en-US" b="1" u="sng" dirty="0" smtClean="0"/>
              <a:t>ΣX     </a:t>
            </a:r>
          </a:p>
          <a:p>
            <a:pPr marL="577850" lvl="2" indent="0">
              <a:buNone/>
            </a:pPr>
            <a:r>
              <a:rPr lang="en-US" b="1" dirty="0" smtClean="0"/>
              <a:t>                                          n     </a:t>
            </a:r>
          </a:p>
        </p:txBody>
      </p:sp>
      <p:sp>
        <p:nvSpPr>
          <p:cNvPr id="4" name="TextBox 3"/>
          <p:cNvSpPr txBox="1"/>
          <p:nvPr/>
        </p:nvSpPr>
        <p:spPr>
          <a:xfrm>
            <a:off x="5380298" y="4951348"/>
            <a:ext cx="3043882" cy="1754327"/>
          </a:xfrm>
          <a:prstGeom prst="rect">
            <a:avLst/>
          </a:prstGeom>
          <a:solidFill>
            <a:schemeClr val="bg2"/>
          </a:solidFill>
        </p:spPr>
        <p:txBody>
          <a:bodyPr wrap="square" rtlCol="0">
            <a:spAutoFit/>
          </a:bodyPr>
          <a:lstStyle/>
          <a:p>
            <a:r>
              <a:rPr lang="en-US" dirty="0"/>
              <a:t>x</a:t>
            </a:r>
            <a:r>
              <a:rPr lang="en-US" dirty="0" smtClean="0"/>
              <a:t> = Symbol of Mean (a bar over the X</a:t>
            </a:r>
          </a:p>
          <a:p>
            <a:r>
              <a:rPr lang="en-US" dirty="0" smtClean="0"/>
              <a:t>Σ = SUM;</a:t>
            </a:r>
          </a:p>
          <a:p>
            <a:r>
              <a:rPr lang="en-US" dirty="0" smtClean="0"/>
              <a:t>X = values;</a:t>
            </a:r>
          </a:p>
          <a:p>
            <a:r>
              <a:rPr lang="en-US" dirty="0" smtClean="0"/>
              <a:t>n = number of values of data set</a:t>
            </a:r>
            <a:endParaRPr lang="en-US" dirty="0"/>
          </a:p>
        </p:txBody>
      </p:sp>
      <p:cxnSp>
        <p:nvCxnSpPr>
          <p:cNvPr id="13" name="Straight Connector 12"/>
          <p:cNvCxnSpPr/>
          <p:nvPr/>
        </p:nvCxnSpPr>
        <p:spPr>
          <a:xfrm>
            <a:off x="5472197" y="5080309"/>
            <a:ext cx="1837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5392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Mean Annual Precipitation</a:t>
            </a:r>
            <a:endParaRPr lang="en-US" dirty="0"/>
          </a:p>
        </p:txBody>
      </p:sp>
      <p:sp>
        <p:nvSpPr>
          <p:cNvPr id="3" name="Content Placeholder 2"/>
          <p:cNvSpPr>
            <a:spLocks noGrp="1"/>
          </p:cNvSpPr>
          <p:nvPr>
            <p:ph idx="1"/>
          </p:nvPr>
        </p:nvSpPr>
        <p:spPr>
          <a:xfrm>
            <a:off x="197057" y="1641979"/>
            <a:ext cx="8946943" cy="5013509"/>
          </a:xfrm>
          <a:solidFill>
            <a:schemeClr val="bg2">
              <a:lumMod val="75000"/>
            </a:schemeClr>
          </a:solidFill>
        </p:spPr>
        <p:txBody>
          <a:bodyPr>
            <a:normAutofit/>
          </a:bodyPr>
          <a:lstStyle/>
          <a:p>
            <a:r>
              <a:rPr lang="en-US" sz="2400" dirty="0" smtClean="0"/>
              <a:t>If you just want to be able to highlight the data create a another </a:t>
            </a:r>
            <a:r>
              <a:rPr lang="en-US" sz="2400" dirty="0"/>
              <a:t>Y</a:t>
            </a:r>
            <a:r>
              <a:rPr lang="en-US" sz="2400" dirty="0" smtClean="0"/>
              <a:t>ear Column. This column will be located next, but before the Annual Mean Precipitation Column.  The previous date column can also be used. To Highlighting the data requires a different method because the columns are not next to each other.</a:t>
            </a:r>
          </a:p>
          <a:p>
            <a:r>
              <a:rPr lang="en-US" sz="2400" dirty="0" smtClean="0"/>
              <a:t>Label a new column </a:t>
            </a:r>
            <a:r>
              <a:rPr lang="en-US" sz="2400" b="1" dirty="0" smtClean="0"/>
              <a:t>Mean Annual Precipitation mm.</a:t>
            </a:r>
          </a:p>
          <a:p>
            <a:r>
              <a:rPr lang="en-US" sz="2400" b="1" dirty="0" smtClean="0"/>
              <a:t> Mean Calculation: </a:t>
            </a:r>
            <a:r>
              <a:rPr lang="en-US" sz="2400" dirty="0" smtClean="0"/>
              <a:t>Since you have already added the annual precipitation by year these values can be used to calculate the average. How can it be calculated?</a:t>
            </a:r>
            <a:endParaRPr lang="en-US" sz="2400" dirty="0"/>
          </a:p>
          <a:p>
            <a:pPr lvl="1"/>
            <a:endParaRPr lang="en-US" dirty="0"/>
          </a:p>
        </p:txBody>
      </p:sp>
    </p:spTree>
    <p:extLst>
      <p:ext uri="{BB962C8B-B14F-4D97-AF65-F5344CB8AC3E}">
        <p14:creationId xmlns:p14="http://schemas.microsoft.com/office/powerpoint/2010/main" val="12534153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96" y="-127000"/>
            <a:ext cx="7816389" cy="1044388"/>
          </a:xfrm>
          <a:noFill/>
        </p:spPr>
        <p:txBody>
          <a:bodyPr/>
          <a:lstStyle/>
          <a:p>
            <a:r>
              <a:rPr lang="en-US" sz="4800" dirty="0" smtClean="0">
                <a:latin typeface="Century Gothic"/>
                <a:cs typeface="Century Gothic"/>
              </a:rPr>
              <a:t>Ice Cores</a:t>
            </a:r>
            <a:endParaRPr lang="en-US" sz="4800" dirty="0">
              <a:latin typeface="Century Gothic"/>
              <a:cs typeface="Century Gothic"/>
            </a:endParaRPr>
          </a:p>
        </p:txBody>
      </p:sp>
      <p:pic>
        <p:nvPicPr>
          <p:cNvPr id="4" name="Content Placeholder 3" descr="imgres-1.jpg"/>
          <p:cNvPicPr>
            <a:picLocks noGrp="1" noChangeAspect="1"/>
          </p:cNvPicPr>
          <p:nvPr>
            <p:ph idx="1"/>
          </p:nvPr>
        </p:nvPicPr>
        <p:blipFill>
          <a:blip r:embed="rId3">
            <a:extLst>
              <a:ext uri="{28A0092B-C50C-407E-A947-70E740481C1C}">
                <a14:useLocalDpi xmlns:a14="http://schemas.microsoft.com/office/drawing/2010/main" val="0"/>
              </a:ext>
            </a:extLst>
          </a:blip>
          <a:srcRect t="3020" b="3020"/>
          <a:stretch>
            <a:fillRect/>
          </a:stretch>
        </p:blipFill>
        <p:spPr>
          <a:xfrm>
            <a:off x="362196" y="917388"/>
            <a:ext cx="7579871" cy="4511992"/>
          </a:xfrm>
          <a:ln>
            <a:solidFill>
              <a:schemeClr val="bg1"/>
            </a:solidFill>
          </a:ln>
        </p:spPr>
      </p:pic>
      <p:sp>
        <p:nvSpPr>
          <p:cNvPr id="7" name="TextBox 6"/>
          <p:cNvSpPr txBox="1"/>
          <p:nvPr/>
        </p:nvSpPr>
        <p:spPr>
          <a:xfrm>
            <a:off x="362196" y="5609991"/>
            <a:ext cx="7579871" cy="1102866"/>
          </a:xfrm>
          <a:prstGeom prst="rect">
            <a:avLst/>
          </a:prstGeom>
          <a:solidFill>
            <a:srgbClr val="0F7ECA"/>
          </a:solidFill>
        </p:spPr>
        <p:txBody>
          <a:bodyPr wrap="square" rtlCol="0">
            <a:spAutoFit/>
          </a:bodyPr>
          <a:lstStyle/>
          <a:p>
            <a:pPr>
              <a:lnSpc>
                <a:spcPct val="110000"/>
              </a:lnSpc>
            </a:pPr>
            <a:r>
              <a:rPr lang="en-US" sz="2000" dirty="0" smtClean="0">
                <a:solidFill>
                  <a:schemeClr val="bg1"/>
                </a:solidFill>
                <a:latin typeface="Century Gothic"/>
                <a:cs typeface="Century Gothic"/>
              </a:rPr>
              <a:t>Trapped in the ice cores of are gas bubbles, dust and dissolved chemicals that offer clues about previous atmospheric conditions. </a:t>
            </a:r>
            <a:endParaRPr lang="en-US" sz="2000" dirty="0">
              <a:solidFill>
                <a:schemeClr val="bg1"/>
              </a:solidFill>
              <a:latin typeface="Century Gothic"/>
              <a:cs typeface="Century Gothic"/>
            </a:endParaRPr>
          </a:p>
        </p:txBody>
      </p:sp>
    </p:spTree>
    <p:extLst>
      <p:ext uri="{BB962C8B-B14F-4D97-AF65-F5344CB8AC3E}">
        <p14:creationId xmlns:p14="http://schemas.microsoft.com/office/powerpoint/2010/main" val="34751738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1" y="190498"/>
            <a:ext cx="7918450" cy="1044388"/>
          </a:xfrm>
        </p:spPr>
        <p:txBody>
          <a:bodyPr/>
          <a:lstStyle/>
          <a:p>
            <a:r>
              <a:rPr lang="en-US" dirty="0" smtClean="0"/>
              <a:t>Calculating the Mean Annual Precipitation</a:t>
            </a:r>
            <a:endParaRPr lang="en-US" dirty="0"/>
          </a:p>
        </p:txBody>
      </p:sp>
      <p:sp>
        <p:nvSpPr>
          <p:cNvPr id="3" name="Content Placeholder 2"/>
          <p:cNvSpPr>
            <a:spLocks noGrp="1"/>
          </p:cNvSpPr>
          <p:nvPr>
            <p:ph idx="1"/>
          </p:nvPr>
        </p:nvSpPr>
        <p:spPr>
          <a:xfrm>
            <a:off x="240849" y="1425388"/>
            <a:ext cx="8903152" cy="5208208"/>
          </a:xfrm>
          <a:solidFill>
            <a:schemeClr val="bg2">
              <a:lumMod val="75000"/>
            </a:schemeClr>
          </a:solidFill>
        </p:spPr>
        <p:txBody>
          <a:bodyPr>
            <a:normAutofit/>
          </a:bodyPr>
          <a:lstStyle/>
          <a:p>
            <a:r>
              <a:rPr lang="en-US" dirty="0" smtClean="0"/>
              <a:t>Click on cell 2 of the column where the mean will be calculated.</a:t>
            </a:r>
          </a:p>
          <a:p>
            <a:r>
              <a:rPr lang="en-US" dirty="0" smtClean="0"/>
              <a:t>Click on = (equal sign) right the letter S and select from the pop up menu SUM. </a:t>
            </a:r>
          </a:p>
          <a:p>
            <a:r>
              <a:rPr lang="en-US" dirty="0" smtClean="0"/>
              <a:t>Enter D2 - or the column letter and cell number the 1981 (planting year of data) annual precipitation value is located.</a:t>
            </a:r>
          </a:p>
          <a:p>
            <a:r>
              <a:rPr lang="en-US" dirty="0" smtClean="0"/>
              <a:t>=SUM(D2 enter / (backslash) sign followed by the number 12 close parenthesis.</a:t>
            </a:r>
          </a:p>
          <a:p>
            <a:r>
              <a:rPr lang="en-US" dirty="0" smtClean="0"/>
              <a:t>=SUM(D2/12) The Mean Annual Precipitation for 1981 (first year should appear)</a:t>
            </a:r>
          </a:p>
          <a:p>
            <a:r>
              <a:rPr lang="en-US" dirty="0" smtClean="0"/>
              <a:t>For a short cut of how to get the values for all years see next slide.</a:t>
            </a:r>
            <a:endParaRPr lang="en-US" dirty="0"/>
          </a:p>
        </p:txBody>
      </p:sp>
    </p:spTree>
    <p:extLst>
      <p:ext uri="{BB962C8B-B14F-4D97-AF65-F5344CB8AC3E}">
        <p14:creationId xmlns:p14="http://schemas.microsoft.com/office/powerpoint/2010/main" val="24376701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Calculating the Mean for the Entire Column</a:t>
            </a:r>
            <a:endParaRPr lang="en-US" dirty="0"/>
          </a:p>
        </p:txBody>
      </p:sp>
      <p:pic>
        <p:nvPicPr>
          <p:cNvPr id="6" name="Content Placeholder 5" descr="Screen Shot 2017-07-27 at 12.35.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44" t="-414" b="41376"/>
          <a:stretch/>
        </p:blipFill>
        <p:spPr>
          <a:xfrm>
            <a:off x="516721" y="1580744"/>
            <a:ext cx="2715010" cy="4790134"/>
          </a:xfrm>
        </p:spPr>
      </p:pic>
      <p:sp>
        <p:nvSpPr>
          <p:cNvPr id="7" name="TextBox 6"/>
          <p:cNvSpPr txBox="1"/>
          <p:nvPr/>
        </p:nvSpPr>
        <p:spPr>
          <a:xfrm>
            <a:off x="3231731" y="1795231"/>
            <a:ext cx="3030309" cy="3170099"/>
          </a:xfrm>
          <a:prstGeom prst="rect">
            <a:avLst/>
          </a:prstGeom>
          <a:noFill/>
        </p:spPr>
        <p:txBody>
          <a:bodyPr wrap="square" rtlCol="0">
            <a:spAutoFit/>
          </a:bodyPr>
          <a:lstStyle/>
          <a:p>
            <a:pPr marL="285750" indent="-285750">
              <a:buFont typeface="Arial"/>
              <a:buChar char="•"/>
            </a:pPr>
            <a:r>
              <a:rPr lang="en-US" sz="2000" dirty="0" smtClean="0">
                <a:solidFill>
                  <a:schemeClr val="bg1"/>
                </a:solidFill>
              </a:rPr>
              <a:t>To calculate the mean for every year there is no need to repeat the formula.</a:t>
            </a:r>
          </a:p>
          <a:p>
            <a:pPr marL="285750" indent="-285750">
              <a:buFont typeface="Arial"/>
              <a:buChar char="•"/>
            </a:pPr>
            <a:endParaRPr lang="en-US" sz="2000" dirty="0" smtClean="0">
              <a:solidFill>
                <a:schemeClr val="bg1"/>
              </a:solidFill>
            </a:endParaRPr>
          </a:p>
          <a:p>
            <a:pPr marL="285750" indent="-285750">
              <a:buFont typeface="Arial"/>
              <a:buChar char="•"/>
            </a:pPr>
            <a:r>
              <a:rPr lang="en-US" sz="2000" dirty="0" smtClean="0">
                <a:solidFill>
                  <a:schemeClr val="bg1"/>
                </a:solidFill>
              </a:rPr>
              <a:t>Place the cursor on the small blue box until it becomes a cross and drag it down.</a:t>
            </a:r>
            <a:endParaRPr lang="en-US" sz="2000" dirty="0">
              <a:solidFill>
                <a:schemeClr val="bg1"/>
              </a:solidFill>
            </a:endParaRPr>
          </a:p>
        </p:txBody>
      </p:sp>
      <p:pic>
        <p:nvPicPr>
          <p:cNvPr id="8" name="Picture 7" descr="Screen Shot 2017-07-27 at 12.4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68" y="1580744"/>
            <a:ext cx="2184552" cy="4331001"/>
          </a:xfrm>
          <a:prstGeom prst="rect">
            <a:avLst/>
          </a:prstGeom>
        </p:spPr>
      </p:pic>
      <p:sp>
        <p:nvSpPr>
          <p:cNvPr id="9" name="TextBox 8"/>
          <p:cNvSpPr txBox="1"/>
          <p:nvPr/>
        </p:nvSpPr>
        <p:spPr>
          <a:xfrm>
            <a:off x="516721" y="3415317"/>
            <a:ext cx="2132603"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Drag Blue </a:t>
            </a:r>
            <a:r>
              <a:rPr lang="en-US" dirty="0"/>
              <a:t>B</a:t>
            </a:r>
            <a:r>
              <a:rPr lang="en-US" dirty="0" smtClean="0"/>
              <a:t>ox </a:t>
            </a:r>
            <a:r>
              <a:rPr lang="en-US" dirty="0"/>
              <a:t>D</a:t>
            </a:r>
            <a:r>
              <a:rPr lang="en-US" dirty="0" smtClean="0"/>
              <a:t>own to Highlight </a:t>
            </a:r>
            <a:r>
              <a:rPr lang="en-US" dirty="0"/>
              <a:t>C</a:t>
            </a:r>
            <a:r>
              <a:rPr lang="en-US" dirty="0" smtClean="0"/>
              <a:t>olumn.</a:t>
            </a:r>
            <a:endParaRPr lang="en-US" dirty="0"/>
          </a:p>
        </p:txBody>
      </p:sp>
      <p:cxnSp>
        <p:nvCxnSpPr>
          <p:cNvPr id="11" name="Straight Arrow Connector 10"/>
          <p:cNvCxnSpPr/>
          <p:nvPr/>
        </p:nvCxnSpPr>
        <p:spPr>
          <a:xfrm flipV="1">
            <a:off x="1839200" y="2758525"/>
            <a:ext cx="1204238" cy="656792"/>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41791" y="5363799"/>
            <a:ext cx="2255210"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Calculates the </a:t>
            </a:r>
          </a:p>
          <a:p>
            <a:r>
              <a:rPr lang="en-US" dirty="0" smtClean="0"/>
              <a:t>Mean for Each Year Automatically</a:t>
            </a:r>
            <a:endParaRPr lang="en-US" dirty="0"/>
          </a:p>
        </p:txBody>
      </p:sp>
      <p:cxnSp>
        <p:nvCxnSpPr>
          <p:cNvPr id="14" name="Straight Arrow Connector 13"/>
          <p:cNvCxnSpPr/>
          <p:nvPr/>
        </p:nvCxnSpPr>
        <p:spPr>
          <a:xfrm flipV="1">
            <a:off x="6262040" y="2758525"/>
            <a:ext cx="1466980" cy="2605274"/>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7089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 Mean Annual Precipitation</a:t>
            </a:r>
            <a:endParaRPr lang="en-US" dirty="0"/>
          </a:p>
        </p:txBody>
      </p:sp>
      <p:sp>
        <p:nvSpPr>
          <p:cNvPr id="3" name="Content Placeholder 2"/>
          <p:cNvSpPr>
            <a:spLocks noGrp="1"/>
          </p:cNvSpPr>
          <p:nvPr>
            <p:ph idx="1"/>
          </p:nvPr>
        </p:nvSpPr>
        <p:spPr/>
        <p:txBody>
          <a:bodyPr/>
          <a:lstStyle/>
          <a:p>
            <a:r>
              <a:rPr lang="en-US" dirty="0" smtClean="0"/>
              <a:t>Select Chart, go to Scatter and select Straight Marked Line.</a:t>
            </a:r>
          </a:p>
          <a:p>
            <a:r>
              <a:rPr lang="en-US" dirty="0" smtClean="0"/>
              <a:t>Graph appears. Label Graph</a:t>
            </a:r>
          </a:p>
          <a:p>
            <a:r>
              <a:rPr lang="en-US" dirty="0" smtClean="0"/>
              <a:t>Change X Axis values to show every year in the X Axis. Highlight the X Axis go to Format click on X Axis a screen will pop up where minimum and maximum can be change. See next slide.</a:t>
            </a:r>
            <a:endParaRPr lang="en-US" dirty="0"/>
          </a:p>
        </p:txBody>
      </p:sp>
    </p:spTree>
    <p:extLst>
      <p:ext uri="{BB962C8B-B14F-4D97-AF65-F5344CB8AC3E}">
        <p14:creationId xmlns:p14="http://schemas.microsoft.com/office/powerpoint/2010/main" val="295339627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X Axis Min and Max Values</a:t>
            </a:r>
            <a:endParaRPr lang="en-US" dirty="0"/>
          </a:p>
        </p:txBody>
      </p:sp>
      <p:pic>
        <p:nvPicPr>
          <p:cNvPr id="6" name="Content Placeholder 5" descr="Screen Shot 2017-07-27 at 1.48.17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3" b="-2761"/>
          <a:stretch/>
        </p:blipFill>
        <p:spPr>
          <a:xfrm>
            <a:off x="0" y="2189305"/>
            <a:ext cx="6068247" cy="4559229"/>
          </a:xfrm>
        </p:spPr>
      </p:pic>
      <p:sp>
        <p:nvSpPr>
          <p:cNvPr id="7" name="TextBox 6"/>
          <p:cNvSpPr txBox="1"/>
          <p:nvPr/>
        </p:nvSpPr>
        <p:spPr>
          <a:xfrm>
            <a:off x="6305828" y="2233091"/>
            <a:ext cx="2838171" cy="4401205"/>
          </a:xfrm>
          <a:prstGeom prst="rect">
            <a:avLst/>
          </a:prstGeom>
          <a:solidFill>
            <a:schemeClr val="bg2">
              <a:lumMod val="75000"/>
            </a:schemeClr>
          </a:solidFill>
        </p:spPr>
        <p:txBody>
          <a:bodyPr wrap="square" rtlCol="0">
            <a:spAutoFit/>
          </a:bodyPr>
          <a:lstStyle/>
          <a:p>
            <a:pPr marL="342900" indent="-342900">
              <a:buFont typeface="+mj-lt"/>
              <a:buAutoNum type="arabicPeriod"/>
            </a:pPr>
            <a:r>
              <a:rPr lang="en-US" sz="2000" dirty="0" smtClean="0">
                <a:solidFill>
                  <a:schemeClr val="bg1"/>
                </a:solidFill>
              </a:rPr>
              <a:t>Click on Scale</a:t>
            </a:r>
          </a:p>
          <a:p>
            <a:endParaRPr lang="en-US" sz="2000" dirty="0" smtClean="0">
              <a:solidFill>
                <a:schemeClr val="bg1"/>
              </a:solidFill>
            </a:endParaRPr>
          </a:p>
          <a:p>
            <a:pPr marL="342900" indent="-342900">
              <a:buFont typeface="+mj-lt"/>
              <a:buAutoNum type="arabicPeriod"/>
            </a:pPr>
            <a:r>
              <a:rPr lang="en-US" sz="2000" dirty="0" smtClean="0">
                <a:solidFill>
                  <a:schemeClr val="bg1"/>
                </a:solidFill>
              </a:rPr>
              <a:t>Change Minimum value to </a:t>
            </a:r>
            <a:r>
              <a:rPr lang="en-US" sz="2000" b="1" dirty="0" smtClean="0">
                <a:solidFill>
                  <a:schemeClr val="bg1"/>
                </a:solidFill>
              </a:rPr>
              <a:t>1981</a:t>
            </a:r>
            <a:r>
              <a:rPr lang="en-US" sz="2000" dirty="0" smtClean="0">
                <a:solidFill>
                  <a:schemeClr val="bg1"/>
                </a:solidFill>
              </a:rPr>
              <a:t> (Year Tree was planted).</a:t>
            </a:r>
          </a:p>
          <a:p>
            <a:endParaRPr lang="en-US" sz="2000" dirty="0" smtClean="0">
              <a:solidFill>
                <a:schemeClr val="bg1"/>
              </a:solidFill>
            </a:endParaRPr>
          </a:p>
          <a:p>
            <a:pPr marL="342900" indent="-342900">
              <a:buFont typeface="+mj-lt"/>
              <a:buAutoNum type="arabicPeriod"/>
            </a:pPr>
            <a:r>
              <a:rPr lang="en-US" sz="2000" dirty="0" smtClean="0">
                <a:solidFill>
                  <a:schemeClr val="bg1"/>
                </a:solidFill>
              </a:rPr>
              <a:t>Change Maximum to </a:t>
            </a:r>
            <a:r>
              <a:rPr lang="en-US" sz="2000" b="1" dirty="0" smtClean="0">
                <a:solidFill>
                  <a:schemeClr val="bg1"/>
                </a:solidFill>
              </a:rPr>
              <a:t>2000</a:t>
            </a:r>
            <a:r>
              <a:rPr lang="en-US" sz="2000" dirty="0" smtClean="0">
                <a:solidFill>
                  <a:schemeClr val="bg1"/>
                </a:solidFill>
              </a:rPr>
              <a:t> (Year Tree was Harvested)</a:t>
            </a:r>
          </a:p>
          <a:p>
            <a:pPr marL="342900" indent="-342900">
              <a:buFont typeface="+mj-lt"/>
              <a:buAutoNum type="arabicPeriod"/>
            </a:pPr>
            <a:endParaRPr lang="en-US" sz="2000" dirty="0" smtClean="0">
              <a:solidFill>
                <a:schemeClr val="bg1"/>
              </a:solidFill>
            </a:endParaRPr>
          </a:p>
          <a:p>
            <a:pPr marL="342900" indent="-342900">
              <a:buFont typeface="+mj-lt"/>
              <a:buAutoNum type="arabicPeriod"/>
            </a:pPr>
            <a:r>
              <a:rPr lang="en-US" sz="2000" dirty="0" smtClean="0">
                <a:solidFill>
                  <a:schemeClr val="bg1"/>
                </a:solidFill>
              </a:rPr>
              <a:t>Change Major Unit to 1.</a:t>
            </a:r>
          </a:p>
          <a:p>
            <a:endParaRPr lang="en-US" sz="2000" dirty="0" smtClean="0">
              <a:solidFill>
                <a:schemeClr val="bg1"/>
              </a:solidFill>
            </a:endParaRPr>
          </a:p>
          <a:p>
            <a:pPr marL="342900" indent="-342900">
              <a:buFont typeface="+mj-lt"/>
              <a:buAutoNum type="arabicPeriod"/>
            </a:pPr>
            <a:r>
              <a:rPr lang="en-US" sz="2000" dirty="0" smtClean="0">
                <a:solidFill>
                  <a:schemeClr val="bg1"/>
                </a:solidFill>
              </a:rPr>
              <a:t>Press OK</a:t>
            </a:r>
            <a:endParaRPr lang="en-US" sz="2000" dirty="0">
              <a:solidFill>
                <a:schemeClr val="bg1"/>
              </a:solidFill>
            </a:endParaRPr>
          </a:p>
        </p:txBody>
      </p:sp>
    </p:spTree>
    <p:extLst>
      <p:ext uri="{BB962C8B-B14F-4D97-AF65-F5344CB8AC3E}">
        <p14:creationId xmlns:p14="http://schemas.microsoft.com/office/powerpoint/2010/main" val="5664394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Y Axis Minimum and Maximum Values</a:t>
            </a:r>
            <a:endParaRPr lang="en-US" dirty="0"/>
          </a:p>
        </p:txBody>
      </p:sp>
      <p:pic>
        <p:nvPicPr>
          <p:cNvPr id="4" name="Content Placeholder 3" descr="Screen Shot 2017-07-27 at 2.00.1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43" b="-2586"/>
          <a:stretch/>
        </p:blipFill>
        <p:spPr>
          <a:xfrm>
            <a:off x="210188" y="1990698"/>
            <a:ext cx="5946494" cy="4467754"/>
          </a:xfrm>
        </p:spPr>
      </p:pic>
      <p:sp>
        <p:nvSpPr>
          <p:cNvPr id="6" name="Rectangle 5"/>
          <p:cNvSpPr/>
          <p:nvPr/>
        </p:nvSpPr>
        <p:spPr>
          <a:xfrm>
            <a:off x="6242010" y="1990698"/>
            <a:ext cx="2901990" cy="4708981"/>
          </a:xfrm>
          <a:prstGeom prst="rect">
            <a:avLst/>
          </a:prstGeom>
          <a:solidFill>
            <a:schemeClr val="bg2">
              <a:lumMod val="75000"/>
            </a:schemeClr>
          </a:solidFill>
        </p:spPr>
        <p:txBody>
          <a:bodyPr wrap="square">
            <a:spAutoFit/>
          </a:bodyPr>
          <a:lstStyle/>
          <a:p>
            <a:pPr marL="342900" indent="-342900">
              <a:buFont typeface="+mj-lt"/>
              <a:buAutoNum type="arabicPeriod"/>
            </a:pPr>
            <a:r>
              <a:rPr lang="en-US" sz="2000" dirty="0">
                <a:solidFill>
                  <a:schemeClr val="bg1"/>
                </a:solidFill>
              </a:rPr>
              <a:t>Click on Scale</a:t>
            </a:r>
          </a:p>
          <a:p>
            <a:endParaRPr lang="en-US" sz="2000" dirty="0">
              <a:solidFill>
                <a:schemeClr val="bg1"/>
              </a:solidFill>
            </a:endParaRPr>
          </a:p>
          <a:p>
            <a:pPr marL="342900" indent="-342900">
              <a:buFont typeface="+mj-lt"/>
              <a:buAutoNum type="arabicPeriod"/>
            </a:pPr>
            <a:r>
              <a:rPr lang="en-US" sz="2000" dirty="0">
                <a:solidFill>
                  <a:schemeClr val="bg1"/>
                </a:solidFill>
              </a:rPr>
              <a:t>Change Minimum value </a:t>
            </a:r>
            <a:r>
              <a:rPr lang="en-US" sz="2000" dirty="0" smtClean="0">
                <a:solidFill>
                  <a:schemeClr val="bg1"/>
                </a:solidFill>
              </a:rPr>
              <a:t>to unit to 1.</a:t>
            </a:r>
          </a:p>
          <a:p>
            <a:endParaRPr lang="en-US" sz="2000" dirty="0">
              <a:solidFill>
                <a:schemeClr val="bg1"/>
              </a:solidFill>
            </a:endParaRPr>
          </a:p>
          <a:p>
            <a:pPr marL="342900" indent="-342900">
              <a:buFont typeface="+mj-lt"/>
              <a:buAutoNum type="arabicPeriod"/>
            </a:pPr>
            <a:r>
              <a:rPr lang="en-US" sz="2000" dirty="0">
                <a:solidFill>
                  <a:schemeClr val="bg1"/>
                </a:solidFill>
              </a:rPr>
              <a:t>Change Maximum to </a:t>
            </a:r>
            <a:r>
              <a:rPr lang="en-US" sz="2000" dirty="0" smtClean="0">
                <a:solidFill>
                  <a:schemeClr val="bg1"/>
                </a:solidFill>
              </a:rPr>
              <a:t>1.</a:t>
            </a:r>
            <a:endParaRPr lang="en-US" sz="2000" dirty="0">
              <a:solidFill>
                <a:schemeClr val="bg1"/>
              </a:solidFill>
            </a:endParaRPr>
          </a:p>
          <a:p>
            <a:pPr marL="342900" indent="-342900">
              <a:buFont typeface="+mj-lt"/>
              <a:buAutoNum type="arabicPeriod"/>
            </a:pPr>
            <a:endParaRPr lang="en-US" sz="2000" dirty="0">
              <a:solidFill>
                <a:schemeClr val="bg1"/>
              </a:solidFill>
            </a:endParaRPr>
          </a:p>
          <a:p>
            <a:pPr marL="342900" indent="-342900">
              <a:buFont typeface="+mj-lt"/>
              <a:buAutoNum type="arabicPeriod"/>
            </a:pPr>
            <a:r>
              <a:rPr lang="en-US" sz="2000" dirty="0">
                <a:solidFill>
                  <a:schemeClr val="bg1"/>
                </a:solidFill>
              </a:rPr>
              <a:t>Change Major Unit to 1</a:t>
            </a:r>
            <a:r>
              <a:rPr lang="en-US" sz="2000" dirty="0" smtClean="0">
                <a:solidFill>
                  <a:schemeClr val="bg1"/>
                </a:solidFill>
              </a:rPr>
              <a:t>.</a:t>
            </a:r>
          </a:p>
          <a:p>
            <a:pPr marL="342900" indent="-342900">
              <a:buFont typeface="+mj-lt"/>
              <a:buAutoNum type="arabicPeriod"/>
            </a:pPr>
            <a:endParaRPr lang="en-US" sz="2000" dirty="0">
              <a:solidFill>
                <a:schemeClr val="bg1"/>
              </a:solidFill>
            </a:endParaRPr>
          </a:p>
          <a:p>
            <a:pPr marL="342900" indent="-342900">
              <a:buFont typeface="+mj-lt"/>
              <a:buAutoNum type="arabicPeriod"/>
            </a:pPr>
            <a:r>
              <a:rPr lang="en-US" sz="2000" dirty="0" smtClean="0">
                <a:solidFill>
                  <a:schemeClr val="bg1"/>
                </a:solidFill>
              </a:rPr>
              <a:t>Change the Minor Unit to 0.10</a:t>
            </a:r>
            <a:endParaRPr lang="en-US" sz="2000" dirty="0">
              <a:solidFill>
                <a:schemeClr val="bg1"/>
              </a:solidFill>
            </a:endParaRPr>
          </a:p>
          <a:p>
            <a:endParaRPr lang="en-US" sz="2000" dirty="0">
              <a:solidFill>
                <a:schemeClr val="bg1"/>
              </a:solidFill>
            </a:endParaRPr>
          </a:p>
          <a:p>
            <a:pPr marL="342900" indent="-342900">
              <a:buFont typeface="+mj-lt"/>
              <a:buAutoNum type="arabicPeriod"/>
            </a:pPr>
            <a:r>
              <a:rPr lang="en-US" sz="2000" dirty="0">
                <a:solidFill>
                  <a:schemeClr val="bg1"/>
                </a:solidFill>
              </a:rPr>
              <a:t>Press OK</a:t>
            </a:r>
          </a:p>
        </p:txBody>
      </p:sp>
    </p:spTree>
    <p:extLst>
      <p:ext uri="{BB962C8B-B14F-4D97-AF65-F5344CB8AC3E}">
        <p14:creationId xmlns:p14="http://schemas.microsoft.com/office/powerpoint/2010/main" val="28577440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Scattered Straight Marked Graph</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40290638"/>
              </p:ext>
            </p:extLst>
          </p:nvPr>
        </p:nvGraphicFramePr>
        <p:xfrm>
          <a:off x="685800" y="1938938"/>
          <a:ext cx="7772400" cy="3981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677368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0"/>
            <a:ext cx="7583487" cy="1044388"/>
          </a:xfrm>
        </p:spPr>
        <p:txBody>
          <a:bodyPr/>
          <a:lstStyle/>
          <a:p>
            <a:r>
              <a:rPr lang="en-US" dirty="0" smtClean="0"/>
              <a:t>Calculating Anomaly</a:t>
            </a:r>
            <a:endParaRPr lang="en-US" dirty="0"/>
          </a:p>
        </p:txBody>
      </p:sp>
      <p:sp>
        <p:nvSpPr>
          <p:cNvPr id="3" name="Content Placeholder 2"/>
          <p:cNvSpPr>
            <a:spLocks noGrp="1"/>
          </p:cNvSpPr>
          <p:nvPr>
            <p:ph idx="1"/>
          </p:nvPr>
        </p:nvSpPr>
        <p:spPr>
          <a:xfrm>
            <a:off x="582406" y="1480850"/>
            <a:ext cx="7583487" cy="4208930"/>
          </a:xfrm>
          <a:solidFill>
            <a:schemeClr val="bg2">
              <a:lumMod val="75000"/>
            </a:schemeClr>
          </a:solidFill>
        </p:spPr>
        <p:txBody>
          <a:bodyPr/>
          <a:lstStyle/>
          <a:p>
            <a:r>
              <a:rPr lang="en-US" dirty="0" smtClean="0"/>
              <a:t>The anomaly of data allows us to detect points of data that don</a:t>
            </a:r>
            <a:r>
              <a:rPr lang="fr-FR" dirty="0" smtClean="0"/>
              <a:t>’</a:t>
            </a:r>
            <a:r>
              <a:rPr lang="en-US" dirty="0" smtClean="0"/>
              <a:t>t conform with the norm. </a:t>
            </a:r>
          </a:p>
          <a:p>
            <a:r>
              <a:rPr lang="en-US" dirty="0" smtClean="0"/>
              <a:t>For Example if for a few years the precipitation was bellow the historical average then these data points are considered out of the norm. This is very valuable in the analysis of climate variations and changes. </a:t>
            </a:r>
            <a:endParaRPr lang="en-US" dirty="0"/>
          </a:p>
        </p:txBody>
      </p:sp>
    </p:spTree>
    <p:extLst>
      <p:ext uri="{BB962C8B-B14F-4D97-AF65-F5344CB8AC3E}">
        <p14:creationId xmlns:p14="http://schemas.microsoft.com/office/powerpoint/2010/main" val="78078026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Total Mean Annual Precipitation</a:t>
            </a:r>
            <a:endParaRPr lang="en-US" dirty="0"/>
          </a:p>
        </p:txBody>
      </p:sp>
      <p:sp>
        <p:nvSpPr>
          <p:cNvPr id="3" name="Content Placeholder 2"/>
          <p:cNvSpPr>
            <a:spLocks noGrp="1"/>
          </p:cNvSpPr>
          <p:nvPr>
            <p:ph idx="1"/>
          </p:nvPr>
        </p:nvSpPr>
        <p:spPr/>
        <p:txBody>
          <a:bodyPr/>
          <a:lstStyle/>
          <a:p>
            <a:pPr marL="0" indent="0">
              <a:buNone/>
            </a:pPr>
            <a:r>
              <a:rPr lang="en-US" sz="4000" dirty="0" smtClean="0"/>
              <a:t>How can the mean of the 20 years of precipitation data be calculated?</a:t>
            </a:r>
          </a:p>
          <a:p>
            <a:endParaRPr lang="en-US" dirty="0"/>
          </a:p>
        </p:txBody>
      </p:sp>
    </p:spTree>
    <p:extLst>
      <p:ext uri="{BB962C8B-B14F-4D97-AF65-F5344CB8AC3E}">
        <p14:creationId xmlns:p14="http://schemas.microsoft.com/office/powerpoint/2010/main" val="36031135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Mean for 20 Years of Precipitation DATA</a:t>
            </a:r>
            <a:endParaRPr lang="en-US" dirty="0"/>
          </a:p>
        </p:txBody>
      </p:sp>
      <p:sp>
        <p:nvSpPr>
          <p:cNvPr id="3" name="Content Placeholder 2"/>
          <p:cNvSpPr>
            <a:spLocks noGrp="1"/>
          </p:cNvSpPr>
          <p:nvPr>
            <p:ph idx="1"/>
          </p:nvPr>
        </p:nvSpPr>
        <p:spPr>
          <a:xfrm>
            <a:off x="779464" y="1828800"/>
            <a:ext cx="4716241" cy="4208930"/>
          </a:xfrm>
        </p:spPr>
        <p:txBody>
          <a:bodyPr>
            <a:normAutofit fontScale="92500" lnSpcReduction="10000"/>
          </a:bodyPr>
          <a:lstStyle/>
          <a:p>
            <a:r>
              <a:rPr lang="en-US" dirty="0" smtClean="0"/>
              <a:t>Add all the Mean Annual Precipitation Data.</a:t>
            </a:r>
          </a:p>
          <a:p>
            <a:r>
              <a:rPr lang="en-US" dirty="0" smtClean="0"/>
              <a:t>Formula =SUM(H2:H21). The highlighting technique can be used. Type = S pick SUM from pop up screen and highlight all the values.</a:t>
            </a:r>
          </a:p>
          <a:p>
            <a:r>
              <a:rPr lang="en-US" dirty="0" smtClean="0"/>
              <a:t>Now you have the total of all of the 20 Annual Averages.</a:t>
            </a:r>
          </a:p>
          <a:p>
            <a:r>
              <a:rPr lang="en-US" dirty="0" smtClean="0"/>
              <a:t>Go to the column next to column H, Column i) and enter the formula to calculate the mean of the 20 Mean Annual Averages in cell i2.</a:t>
            </a:r>
          </a:p>
          <a:p>
            <a:endParaRPr lang="en-US" dirty="0"/>
          </a:p>
        </p:txBody>
      </p:sp>
      <p:pic>
        <p:nvPicPr>
          <p:cNvPr id="5" name="Picture 4" descr="Screen Shot 2017-07-27 at 3.2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868" y="1828800"/>
            <a:ext cx="2832297" cy="4496112"/>
          </a:xfrm>
          <a:prstGeom prst="rect">
            <a:avLst/>
          </a:prstGeom>
        </p:spPr>
      </p:pic>
      <p:cxnSp>
        <p:nvCxnSpPr>
          <p:cNvPr id="7" name="Straight Arrow Connector 6"/>
          <p:cNvCxnSpPr/>
          <p:nvPr/>
        </p:nvCxnSpPr>
        <p:spPr>
          <a:xfrm>
            <a:off x="4904534" y="4334825"/>
            <a:ext cx="2715010" cy="1990087"/>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8341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Mean for 20 Years of Precipitation DATA</a:t>
            </a:r>
          </a:p>
        </p:txBody>
      </p:sp>
      <p:sp>
        <p:nvSpPr>
          <p:cNvPr id="3" name="Content Placeholder 2"/>
          <p:cNvSpPr>
            <a:spLocks noGrp="1"/>
          </p:cNvSpPr>
          <p:nvPr>
            <p:ph idx="1"/>
          </p:nvPr>
        </p:nvSpPr>
        <p:spPr>
          <a:xfrm>
            <a:off x="779464" y="2011430"/>
            <a:ext cx="3928014" cy="4208930"/>
          </a:xfrm>
        </p:spPr>
        <p:txBody>
          <a:bodyPr/>
          <a:lstStyle/>
          <a:p>
            <a:r>
              <a:rPr lang="en-US" dirty="0" smtClean="0"/>
              <a:t>Enter the formula in the new column in this case column </a:t>
            </a:r>
            <a:r>
              <a:rPr lang="en-US" dirty="0" smtClean="0"/>
              <a:t>i</a:t>
            </a:r>
            <a:r>
              <a:rPr lang="en-US" dirty="0" smtClean="0"/>
              <a:t> (keep in mind that the cell values may differ depending on the location of the data.</a:t>
            </a:r>
          </a:p>
          <a:p>
            <a:r>
              <a:rPr lang="en-US" dirty="0" smtClean="0"/>
              <a:t>Formula =SUM(H22/20)</a:t>
            </a:r>
          </a:p>
          <a:p>
            <a:r>
              <a:rPr lang="en-US" dirty="0" smtClean="0"/>
              <a:t>Cell H22 contain the Sum of the total averages.</a:t>
            </a:r>
          </a:p>
          <a:p>
            <a:r>
              <a:rPr lang="en-US" dirty="0" smtClean="0"/>
              <a:t>20 is the amount of years.</a:t>
            </a:r>
            <a:endParaRPr lang="en-US" dirty="0"/>
          </a:p>
        </p:txBody>
      </p:sp>
      <p:pic>
        <p:nvPicPr>
          <p:cNvPr id="4" name="Picture 3" descr="Screen Shot 2017-07-27 at 3.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220" y="1867839"/>
            <a:ext cx="2832297" cy="4496112"/>
          </a:xfrm>
          <a:prstGeom prst="rect">
            <a:avLst/>
          </a:prstGeom>
        </p:spPr>
      </p:pic>
      <p:sp>
        <p:nvSpPr>
          <p:cNvPr id="5" name="TextBox 4"/>
          <p:cNvSpPr txBox="1"/>
          <p:nvPr/>
        </p:nvSpPr>
        <p:spPr>
          <a:xfrm>
            <a:off x="5174320" y="4115895"/>
            <a:ext cx="1182343" cy="1477328"/>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H22 Cell </a:t>
            </a:r>
          </a:p>
          <a:p>
            <a:r>
              <a:rPr lang="en-US" dirty="0" smtClean="0"/>
              <a:t>The sum of all the annual averages</a:t>
            </a:r>
            <a:endParaRPr lang="en-US" dirty="0"/>
          </a:p>
        </p:txBody>
      </p:sp>
      <p:cxnSp>
        <p:nvCxnSpPr>
          <p:cNvPr id="7" name="Straight Arrow Connector 6"/>
          <p:cNvCxnSpPr/>
          <p:nvPr/>
        </p:nvCxnSpPr>
        <p:spPr>
          <a:xfrm>
            <a:off x="6356663" y="4707007"/>
            <a:ext cx="803081" cy="15133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5981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930789"/>
          </a:xfrm>
        </p:spPr>
        <p:txBody>
          <a:bodyPr/>
          <a:lstStyle/>
          <a:p>
            <a:r>
              <a:rPr lang="en-US" sz="4800" dirty="0" smtClean="0">
                <a:latin typeface="Century Gothic"/>
                <a:cs typeface="Century Gothic"/>
              </a:rPr>
              <a:t>Fossils</a:t>
            </a:r>
            <a:endParaRPr lang="en-US" sz="4800" dirty="0">
              <a:latin typeface="Century Gothic"/>
              <a:cs typeface="Century Gothic"/>
            </a:endParaRPr>
          </a:p>
        </p:txBody>
      </p:sp>
      <p:pic>
        <p:nvPicPr>
          <p:cNvPr id="4" name="Content Placeholder 3" descr="images-1.jpg"/>
          <p:cNvPicPr>
            <a:picLocks noGrp="1" noChangeAspect="1"/>
          </p:cNvPicPr>
          <p:nvPr>
            <p:ph idx="1"/>
          </p:nvPr>
        </p:nvPicPr>
        <p:blipFill>
          <a:blip r:embed="rId3">
            <a:extLst>
              <a:ext uri="{28A0092B-C50C-407E-A947-70E740481C1C}">
                <a14:useLocalDpi xmlns:a14="http://schemas.microsoft.com/office/drawing/2010/main" val="0"/>
              </a:ext>
            </a:extLst>
          </a:blip>
          <a:srcRect l="5202" r="5202"/>
          <a:stretch>
            <a:fillRect/>
          </a:stretch>
        </p:blipFill>
        <p:spPr>
          <a:xfrm>
            <a:off x="484583" y="1607019"/>
            <a:ext cx="7715987" cy="3819733"/>
          </a:xfrm>
          <a:ln>
            <a:solidFill>
              <a:schemeClr val="bg1"/>
            </a:solidFill>
          </a:ln>
        </p:spPr>
      </p:pic>
      <p:sp>
        <p:nvSpPr>
          <p:cNvPr id="5" name="TextBox 4"/>
          <p:cNvSpPr txBox="1"/>
          <p:nvPr/>
        </p:nvSpPr>
        <p:spPr>
          <a:xfrm>
            <a:off x="534151" y="5717147"/>
            <a:ext cx="7666419" cy="707886"/>
          </a:xfrm>
          <a:prstGeom prst="rect">
            <a:avLst/>
          </a:prstGeom>
          <a:solidFill>
            <a:schemeClr val="bg2">
              <a:lumMod val="75000"/>
            </a:schemeClr>
          </a:solidFill>
        </p:spPr>
        <p:txBody>
          <a:bodyPr wrap="square" rtlCol="0">
            <a:spAutoFit/>
          </a:bodyPr>
          <a:lstStyle/>
          <a:p>
            <a:r>
              <a:rPr lang="en-US" sz="2000" dirty="0" smtClean="0">
                <a:solidFill>
                  <a:schemeClr val="bg1"/>
                </a:solidFill>
                <a:latin typeface="Century Gothic"/>
                <a:cs typeface="Century Gothic"/>
              </a:rPr>
              <a:t>Fossils can  provide evidence of how Earth’s climate was like millions of years ago. </a:t>
            </a:r>
            <a:endParaRPr lang="en-US" sz="2000" dirty="0">
              <a:solidFill>
                <a:schemeClr val="bg1"/>
              </a:solidFill>
              <a:latin typeface="Century Gothic"/>
              <a:cs typeface="Century Gothic"/>
            </a:endParaRPr>
          </a:p>
        </p:txBody>
      </p:sp>
    </p:spTree>
    <p:extLst>
      <p:ext uri="{BB962C8B-B14F-4D97-AF65-F5344CB8AC3E}">
        <p14:creationId xmlns:p14="http://schemas.microsoft.com/office/powerpoint/2010/main" val="17718633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Mean for 20 Years of Precipitation DATA</a:t>
            </a:r>
          </a:p>
        </p:txBody>
      </p:sp>
      <p:pic>
        <p:nvPicPr>
          <p:cNvPr id="4" name="Content Placeholder 3" descr="Screen Shot 2017-07-27 at 3.46.0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04" t="295" r="-14" b="40117"/>
          <a:stretch/>
        </p:blipFill>
        <p:spPr>
          <a:xfrm>
            <a:off x="5142869" y="1863249"/>
            <a:ext cx="3421656" cy="4529523"/>
          </a:xfrm>
        </p:spPr>
      </p:pic>
      <p:sp>
        <p:nvSpPr>
          <p:cNvPr id="6" name="TextBox 5"/>
          <p:cNvSpPr txBox="1"/>
          <p:nvPr/>
        </p:nvSpPr>
        <p:spPr>
          <a:xfrm>
            <a:off x="394113" y="1620086"/>
            <a:ext cx="4335259" cy="6124753"/>
          </a:xfrm>
          <a:prstGeom prst="rect">
            <a:avLst/>
          </a:prstGeom>
          <a:noFill/>
        </p:spPr>
        <p:txBody>
          <a:bodyPr wrap="square" rtlCol="0">
            <a:spAutoFit/>
          </a:bodyPr>
          <a:lstStyle/>
          <a:p>
            <a:pPr marL="457200" indent="-457200">
              <a:buFont typeface="+mj-lt"/>
              <a:buAutoNum type="arabicPeriod"/>
            </a:pPr>
            <a:r>
              <a:rPr lang="en-US" sz="2000" dirty="0" smtClean="0">
                <a:solidFill>
                  <a:srgbClr val="FFFFFF"/>
                </a:solidFill>
              </a:rPr>
              <a:t>The =SUM(H22/20) gives you this value.</a:t>
            </a:r>
          </a:p>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smtClean="0">
                <a:solidFill>
                  <a:srgbClr val="FFFFFF"/>
                </a:solidFill>
              </a:rPr>
              <a:t>In order to calculate the anomaly 3.530675145 needs to be subtracted from each Annual Average.</a:t>
            </a:r>
          </a:p>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smtClean="0">
                <a:solidFill>
                  <a:srgbClr val="FFFFFF"/>
                </a:solidFill>
              </a:rPr>
              <a:t>To facilitate the process the Total Mean Annual Precipitation is copied 20 times.</a:t>
            </a:r>
          </a:p>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smtClean="0">
                <a:solidFill>
                  <a:srgbClr val="FFFFFF"/>
                </a:solidFill>
              </a:rPr>
              <a:t>To copy the number 20 times, Go To Edit press copy and then SPECIAL PASTE highlight all the cells that need to be copied.</a:t>
            </a:r>
          </a:p>
          <a:p>
            <a:pPr marL="457200" indent="-457200">
              <a:buFont typeface="+mj-lt"/>
              <a:buAutoNum type="arabicPeriod"/>
            </a:pPr>
            <a:endParaRPr lang="en-US" sz="2400" dirty="0" smtClean="0">
              <a:solidFill>
                <a:srgbClr val="FFFFFF"/>
              </a:solidFill>
            </a:endParaRPr>
          </a:p>
          <a:p>
            <a:pPr marL="457200" indent="-457200">
              <a:buFont typeface="+mj-lt"/>
              <a:buAutoNum type="arabicPeriod"/>
            </a:pPr>
            <a:endParaRPr lang="en-US" sz="2400" dirty="0" smtClean="0">
              <a:solidFill>
                <a:srgbClr val="FFFFFF"/>
              </a:solidFill>
            </a:endParaRPr>
          </a:p>
          <a:p>
            <a:endParaRPr lang="en-US" sz="2400" dirty="0">
              <a:solidFill>
                <a:srgbClr val="FFFFFF"/>
              </a:solidFill>
            </a:endParaRPr>
          </a:p>
        </p:txBody>
      </p:sp>
      <p:cxnSp>
        <p:nvCxnSpPr>
          <p:cNvPr id="8" name="Straight Arrow Connector 7"/>
          <p:cNvCxnSpPr/>
          <p:nvPr/>
        </p:nvCxnSpPr>
        <p:spPr>
          <a:xfrm>
            <a:off x="3065334" y="2473915"/>
            <a:ext cx="3722191" cy="218931"/>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33516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4497"/>
            <a:ext cx="7583487" cy="1044388"/>
          </a:xfrm>
        </p:spPr>
        <p:txBody>
          <a:bodyPr/>
          <a:lstStyle/>
          <a:p>
            <a:r>
              <a:rPr lang="en-US" dirty="0" smtClean="0"/>
              <a:t>Calculate the Anomaly Per Year</a:t>
            </a:r>
            <a:endParaRPr lang="en-US" dirty="0"/>
          </a:p>
        </p:txBody>
      </p:sp>
      <p:sp>
        <p:nvSpPr>
          <p:cNvPr id="3" name="Content Placeholder 2"/>
          <p:cNvSpPr>
            <a:spLocks noGrp="1"/>
          </p:cNvSpPr>
          <p:nvPr>
            <p:ph idx="1"/>
          </p:nvPr>
        </p:nvSpPr>
        <p:spPr>
          <a:xfrm>
            <a:off x="569276" y="1265634"/>
            <a:ext cx="7225429" cy="1980592"/>
          </a:xfrm>
        </p:spPr>
        <p:txBody>
          <a:bodyPr/>
          <a:lstStyle/>
          <a:p>
            <a:r>
              <a:rPr lang="en-US" dirty="0" smtClean="0"/>
              <a:t>To calculate the anomaly the 3.530675145 (The Mean for the Total Annual Precipitation Averages) is subtracted from every annual average. </a:t>
            </a:r>
            <a:endParaRPr lang="en-US" dirty="0"/>
          </a:p>
        </p:txBody>
      </p:sp>
      <p:pic>
        <p:nvPicPr>
          <p:cNvPr id="4" name="Picture 3" descr="Screen Shot 2017-07-27 at 4.07.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76" y="2862368"/>
            <a:ext cx="7225430" cy="3251443"/>
          </a:xfrm>
          <a:prstGeom prst="rect">
            <a:avLst/>
          </a:prstGeom>
        </p:spPr>
      </p:pic>
    </p:spTree>
    <p:extLst>
      <p:ext uri="{BB962C8B-B14F-4D97-AF65-F5344CB8AC3E}">
        <p14:creationId xmlns:p14="http://schemas.microsoft.com/office/powerpoint/2010/main" val="99871838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and Special Paste to Calculate Anomalies</a:t>
            </a:r>
            <a:endParaRPr lang="en-US" dirty="0"/>
          </a:p>
        </p:txBody>
      </p:sp>
      <p:sp>
        <p:nvSpPr>
          <p:cNvPr id="3" name="Content Placeholder 2"/>
          <p:cNvSpPr>
            <a:spLocks noGrp="1"/>
          </p:cNvSpPr>
          <p:nvPr>
            <p:ph idx="1"/>
          </p:nvPr>
        </p:nvSpPr>
        <p:spPr>
          <a:xfrm>
            <a:off x="756537" y="1609869"/>
            <a:ext cx="5483608" cy="4208930"/>
          </a:xfrm>
        </p:spPr>
        <p:txBody>
          <a:bodyPr/>
          <a:lstStyle/>
          <a:p>
            <a:pPr marL="457200" indent="-457200">
              <a:buFont typeface="+mj-lt"/>
              <a:buAutoNum type="arabicPeriod"/>
            </a:pPr>
            <a:r>
              <a:rPr lang="en-US" dirty="0" smtClean="0"/>
              <a:t>Place cursor on cell</a:t>
            </a:r>
            <a:r>
              <a:rPr lang="en-US" sz="2400" b="1" dirty="0" smtClean="0"/>
              <a:t> i2 </a:t>
            </a:r>
            <a:r>
              <a:rPr lang="en-US" dirty="0" smtClean="0"/>
              <a:t>go to Edit and click Copy.</a:t>
            </a:r>
          </a:p>
          <a:p>
            <a:pPr marL="457200" indent="-457200">
              <a:buFont typeface="+mj-lt"/>
              <a:buAutoNum type="arabicPeriod"/>
            </a:pPr>
            <a:r>
              <a:rPr lang="en-US" dirty="0" smtClean="0"/>
              <a:t>Go to Edit and click on Special Paste.</a:t>
            </a:r>
            <a:endParaRPr lang="en-US" dirty="0"/>
          </a:p>
        </p:txBody>
      </p:sp>
      <p:pic>
        <p:nvPicPr>
          <p:cNvPr id="4" name="Picture 3" descr="Screen Shot 2017-07-27 at 4.14.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404" y="1828800"/>
            <a:ext cx="1765423" cy="2375065"/>
          </a:xfrm>
          <a:prstGeom prst="rect">
            <a:avLst/>
          </a:prstGeom>
        </p:spPr>
      </p:pic>
      <p:cxnSp>
        <p:nvCxnSpPr>
          <p:cNvPr id="6" name="Straight Arrow Connector 5"/>
          <p:cNvCxnSpPr/>
          <p:nvPr/>
        </p:nvCxnSpPr>
        <p:spPr>
          <a:xfrm>
            <a:off x="5867925" y="2036054"/>
            <a:ext cx="540479" cy="218931"/>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7-07-27 at 4.16.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145" y="3170492"/>
            <a:ext cx="2756091" cy="2451270"/>
          </a:xfrm>
          <a:prstGeom prst="rect">
            <a:avLst/>
          </a:prstGeom>
        </p:spPr>
      </p:pic>
      <p:cxnSp>
        <p:nvCxnSpPr>
          <p:cNvPr id="9" name="Straight Arrow Connector 8"/>
          <p:cNvCxnSpPr/>
          <p:nvPr/>
        </p:nvCxnSpPr>
        <p:spPr>
          <a:xfrm>
            <a:off x="5539496" y="3170492"/>
            <a:ext cx="868908" cy="225898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Screen Shot 2017-07-27 at 4.17.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985" y="3170492"/>
            <a:ext cx="2870511" cy="3496479"/>
          </a:xfrm>
          <a:prstGeom prst="rect">
            <a:avLst/>
          </a:prstGeom>
        </p:spPr>
      </p:pic>
      <p:sp>
        <p:nvSpPr>
          <p:cNvPr id="14" name="TextBox 13"/>
          <p:cNvSpPr txBox="1"/>
          <p:nvPr/>
        </p:nvSpPr>
        <p:spPr>
          <a:xfrm>
            <a:off x="328430" y="3699927"/>
            <a:ext cx="1970570"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This window        appears. Select </a:t>
            </a:r>
            <a:r>
              <a:rPr lang="en-US" b="1" dirty="0" smtClean="0"/>
              <a:t>FORMULAS</a:t>
            </a:r>
            <a:endParaRPr lang="en-US" b="1" dirty="0"/>
          </a:p>
        </p:txBody>
      </p:sp>
      <p:cxnSp>
        <p:nvCxnSpPr>
          <p:cNvPr id="16" name="Straight Arrow Connector 15"/>
          <p:cNvCxnSpPr>
            <a:stCxn id="14" idx="3"/>
          </p:cNvCxnSpPr>
          <p:nvPr/>
        </p:nvCxnSpPr>
        <p:spPr>
          <a:xfrm flipV="1">
            <a:off x="2299000" y="4006436"/>
            <a:ext cx="722543" cy="15515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7214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43" y="471708"/>
            <a:ext cx="7583487" cy="1044388"/>
          </a:xfrm>
        </p:spPr>
        <p:txBody>
          <a:bodyPr/>
          <a:lstStyle/>
          <a:p>
            <a:r>
              <a:rPr lang="en-US" dirty="0" smtClean="0"/>
              <a:t>Calculate Anomalies Per Year and Graphing</a:t>
            </a:r>
            <a:endParaRPr lang="en-US" dirty="0"/>
          </a:p>
        </p:txBody>
      </p:sp>
      <p:pic>
        <p:nvPicPr>
          <p:cNvPr id="9" name="Picture 8" descr="Screen Shot 2017-07-27 at 4.29.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588" y="1516096"/>
            <a:ext cx="880022" cy="5029928"/>
          </a:xfrm>
          <a:prstGeom prst="rect">
            <a:avLst/>
          </a:prstGeom>
        </p:spPr>
      </p:pic>
      <p:pic>
        <p:nvPicPr>
          <p:cNvPr id="13" name="Content Placeholder 12" descr="Screen Shot 2017-07-27 at 4.31.0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152" t="-1" b="-14962"/>
          <a:stretch/>
        </p:blipFill>
        <p:spPr>
          <a:xfrm>
            <a:off x="6329610" y="1516096"/>
            <a:ext cx="1861094" cy="5867338"/>
          </a:xfrm>
        </p:spPr>
      </p:pic>
      <p:sp>
        <p:nvSpPr>
          <p:cNvPr id="16" name="TextBox 15"/>
          <p:cNvSpPr txBox="1"/>
          <p:nvPr/>
        </p:nvSpPr>
        <p:spPr>
          <a:xfrm>
            <a:off x="678752" y="2014161"/>
            <a:ext cx="4466630" cy="4401205"/>
          </a:xfrm>
          <a:prstGeom prst="rect">
            <a:avLst/>
          </a:prstGeom>
          <a:noFill/>
        </p:spPr>
        <p:txBody>
          <a:bodyPr wrap="square" rtlCol="0">
            <a:spAutoFit/>
          </a:bodyPr>
          <a:lstStyle/>
          <a:p>
            <a:r>
              <a:rPr lang="en-US" sz="2000" dirty="0" smtClean="0">
                <a:solidFill>
                  <a:schemeClr val="bg1"/>
                </a:solidFill>
              </a:rPr>
              <a:t>Highlight all the 19 cells bellow cell 2 and press enter. All the anomaly values should appear.  </a:t>
            </a:r>
          </a:p>
          <a:p>
            <a:endParaRPr lang="en-US" sz="2000" dirty="0">
              <a:solidFill>
                <a:schemeClr val="bg1"/>
              </a:solidFill>
            </a:endParaRPr>
          </a:p>
          <a:p>
            <a:r>
              <a:rPr lang="en-US" sz="2000" dirty="0" smtClean="0">
                <a:solidFill>
                  <a:schemeClr val="bg1"/>
                </a:solidFill>
              </a:rPr>
              <a:t>To Graph - highlight column YEAR first. Then press command (Mac) or Ctrl (PC) and while pressing the command or </a:t>
            </a:r>
            <a:r>
              <a:rPr lang="en-US" sz="2000" dirty="0" smtClean="0">
                <a:solidFill>
                  <a:schemeClr val="bg1"/>
                </a:solidFill>
              </a:rPr>
              <a:t>Crtl</a:t>
            </a:r>
            <a:r>
              <a:rPr lang="en-US" sz="2000" dirty="0" smtClean="0">
                <a:solidFill>
                  <a:schemeClr val="bg1"/>
                </a:solidFill>
              </a:rPr>
              <a:t> button down highlight the Anomaly Column.</a:t>
            </a:r>
          </a:p>
          <a:p>
            <a:endParaRPr lang="en-US" sz="2000" dirty="0">
              <a:solidFill>
                <a:schemeClr val="bg1"/>
              </a:solidFill>
            </a:endParaRPr>
          </a:p>
          <a:p>
            <a:r>
              <a:rPr lang="en-US" sz="2000" dirty="0" smtClean="0">
                <a:solidFill>
                  <a:schemeClr val="bg1"/>
                </a:solidFill>
              </a:rPr>
              <a:t>Go to Charts and select Scattered, Straight Marked Scattered</a:t>
            </a:r>
          </a:p>
          <a:p>
            <a:endParaRPr lang="en-US" sz="2000" dirty="0">
              <a:solidFill>
                <a:schemeClr val="bg1"/>
              </a:solidFill>
            </a:endParaRPr>
          </a:p>
          <a:p>
            <a:endParaRPr lang="en-US" sz="2000" dirty="0">
              <a:solidFill>
                <a:schemeClr val="bg1"/>
              </a:solidFill>
            </a:endParaRPr>
          </a:p>
        </p:txBody>
      </p:sp>
      <p:cxnSp>
        <p:nvCxnSpPr>
          <p:cNvPr id="18" name="Straight Arrow Connector 17"/>
          <p:cNvCxnSpPr/>
          <p:nvPr/>
        </p:nvCxnSpPr>
        <p:spPr>
          <a:xfrm>
            <a:off x="4838848" y="2561488"/>
            <a:ext cx="2320896" cy="100708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68684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Graphs Parameters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458357"/>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80405" y="2987829"/>
            <a:ext cx="1400663" cy="923330"/>
          </a:xfrm>
          <a:prstGeom prst="rect">
            <a:avLst/>
          </a:prstGeom>
          <a:solidFill>
            <a:schemeClr val="bg2">
              <a:lumMod val="60000"/>
              <a:lumOff val="40000"/>
            </a:schemeClr>
          </a:solidFill>
          <a:ln>
            <a:solidFill>
              <a:srgbClr val="FF0000"/>
            </a:solidFill>
          </a:ln>
        </p:spPr>
        <p:txBody>
          <a:bodyPr wrap="square" rtlCol="0">
            <a:spAutoFit/>
          </a:bodyPr>
          <a:lstStyle/>
          <a:p>
            <a:r>
              <a:rPr lang="en-US" dirty="0" smtClean="0"/>
              <a:t>Move the X Axis to the Bottom</a:t>
            </a:r>
            <a:endParaRPr lang="en-US" dirty="0"/>
          </a:p>
        </p:txBody>
      </p:sp>
      <p:cxnSp>
        <p:nvCxnSpPr>
          <p:cNvPr id="7" name="Straight Arrow Connector 6"/>
          <p:cNvCxnSpPr/>
          <p:nvPr/>
        </p:nvCxnSpPr>
        <p:spPr>
          <a:xfrm flipH="1">
            <a:off x="5882788" y="3911159"/>
            <a:ext cx="597617" cy="2531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08478" y="2147502"/>
            <a:ext cx="1456690" cy="1200329"/>
          </a:xfrm>
          <a:prstGeom prst="rect">
            <a:avLst/>
          </a:prstGeom>
          <a:solidFill>
            <a:schemeClr val="bg2">
              <a:lumMod val="60000"/>
              <a:lumOff val="40000"/>
            </a:schemeClr>
          </a:solidFill>
          <a:ln>
            <a:solidFill>
              <a:srgbClr val="FF0000"/>
            </a:solidFill>
          </a:ln>
        </p:spPr>
        <p:txBody>
          <a:bodyPr wrap="square" rtlCol="0">
            <a:spAutoFit/>
          </a:bodyPr>
          <a:lstStyle/>
          <a:p>
            <a:r>
              <a:rPr lang="en-US" dirty="0" smtClean="0"/>
              <a:t>Change X Axis Interval to 1 instead of 5</a:t>
            </a:r>
            <a:endParaRPr lang="en-US" dirty="0"/>
          </a:p>
        </p:txBody>
      </p:sp>
      <p:cxnSp>
        <p:nvCxnSpPr>
          <p:cNvPr id="10" name="Straight Arrow Connector 9"/>
          <p:cNvCxnSpPr/>
          <p:nvPr/>
        </p:nvCxnSpPr>
        <p:spPr>
          <a:xfrm>
            <a:off x="1979605" y="3347831"/>
            <a:ext cx="261457" cy="816455"/>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7792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a:off x="6766193" y="4052242"/>
            <a:ext cx="0" cy="18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55358" y="100891"/>
            <a:ext cx="7583487" cy="1044388"/>
          </a:xfrm>
        </p:spPr>
        <p:txBody>
          <a:bodyPr/>
          <a:lstStyle/>
          <a:p>
            <a:r>
              <a:rPr lang="en-US" dirty="0" smtClean="0"/>
              <a:t>How to Lower the X Axis </a:t>
            </a:r>
            <a:endParaRPr lang="en-US" dirty="0"/>
          </a:p>
        </p:txBody>
      </p:sp>
      <p:pic>
        <p:nvPicPr>
          <p:cNvPr id="4" name="Content Placeholder 3" descr="Screen Shot 2017-07-27 at 7.53.03 PM.png"/>
          <p:cNvPicPr>
            <a:picLocks noGrp="1" noChangeAspect="1"/>
          </p:cNvPicPr>
          <p:nvPr>
            <p:ph idx="1"/>
          </p:nvPr>
        </p:nvPicPr>
        <p:blipFill>
          <a:blip r:embed="rId2">
            <a:extLst>
              <a:ext uri="{28A0092B-C50C-407E-A947-70E740481C1C}">
                <a14:useLocalDpi xmlns:a14="http://schemas.microsoft.com/office/drawing/2010/main" val="0"/>
              </a:ext>
            </a:extLst>
          </a:blip>
          <a:srcRect t="12198" b="12198"/>
          <a:stretch>
            <a:fillRect/>
          </a:stretch>
        </p:blipFill>
        <p:spPr>
          <a:xfrm>
            <a:off x="443304" y="1645662"/>
            <a:ext cx="8097064" cy="4493972"/>
          </a:xfrm>
        </p:spPr>
      </p:pic>
      <p:sp>
        <p:nvSpPr>
          <p:cNvPr id="5" name="TextBox 4"/>
          <p:cNvSpPr txBox="1"/>
          <p:nvPr/>
        </p:nvSpPr>
        <p:spPr>
          <a:xfrm>
            <a:off x="6215266" y="3677741"/>
            <a:ext cx="1923579" cy="1754327"/>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Click twice on the axis bar and the pop up will come out. If not go to Format and select Axis.</a:t>
            </a:r>
          </a:p>
        </p:txBody>
      </p:sp>
      <p:sp>
        <p:nvSpPr>
          <p:cNvPr id="6" name="TextBox 5"/>
          <p:cNvSpPr txBox="1"/>
          <p:nvPr/>
        </p:nvSpPr>
        <p:spPr>
          <a:xfrm>
            <a:off x="821723" y="3902851"/>
            <a:ext cx="1774174"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Ticks go to Axis Labels and select Low</a:t>
            </a:r>
            <a:endParaRPr lang="en-US" dirty="0"/>
          </a:p>
        </p:txBody>
      </p:sp>
      <p:cxnSp>
        <p:nvCxnSpPr>
          <p:cNvPr id="12" name="Straight Arrow Connector 11"/>
          <p:cNvCxnSpPr/>
          <p:nvPr/>
        </p:nvCxnSpPr>
        <p:spPr>
          <a:xfrm flipV="1">
            <a:off x="2595897" y="3277275"/>
            <a:ext cx="2857354" cy="92435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259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Graph Parameters</a:t>
            </a:r>
            <a:endParaRPr lang="en-US" dirty="0"/>
          </a:p>
        </p:txBody>
      </p:sp>
      <p:pic>
        <p:nvPicPr>
          <p:cNvPr id="4" name="Content Placeholder 3" descr="Screen Shot 2017-07-28 at 12.27.5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38" r="835" b="499"/>
          <a:stretch/>
        </p:blipFill>
        <p:spPr>
          <a:xfrm>
            <a:off x="779463" y="1736675"/>
            <a:ext cx="6653393" cy="4953259"/>
          </a:xfrm>
        </p:spPr>
      </p:pic>
      <p:sp>
        <p:nvSpPr>
          <p:cNvPr id="6" name="TextBox 5"/>
          <p:cNvSpPr txBox="1"/>
          <p:nvPr/>
        </p:nvSpPr>
        <p:spPr>
          <a:xfrm>
            <a:off x="5117092" y="2483632"/>
            <a:ext cx="1419339" cy="369332"/>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Select Scale</a:t>
            </a:r>
            <a:endParaRPr lang="en-US" dirty="0"/>
          </a:p>
        </p:txBody>
      </p:sp>
      <p:cxnSp>
        <p:nvCxnSpPr>
          <p:cNvPr id="8" name="Straight Arrow Connector 7"/>
          <p:cNvCxnSpPr/>
          <p:nvPr/>
        </p:nvCxnSpPr>
        <p:spPr>
          <a:xfrm flipH="1" flipV="1">
            <a:off x="2241062" y="2352915"/>
            <a:ext cx="2876030" cy="28010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32192" y="3660090"/>
            <a:ext cx="2330758" cy="1200329"/>
          </a:xfrm>
          <a:prstGeom prst="rect">
            <a:avLst/>
          </a:prstGeom>
          <a:solidFill>
            <a:schemeClr val="bg2">
              <a:lumMod val="60000"/>
              <a:lumOff val="40000"/>
            </a:schemeClr>
          </a:solidFill>
          <a:ln>
            <a:solidFill>
              <a:srgbClr val="FF0000"/>
            </a:solidFill>
          </a:ln>
        </p:spPr>
        <p:txBody>
          <a:bodyPr wrap="square" rtlCol="0">
            <a:spAutoFit/>
          </a:bodyPr>
          <a:lstStyle/>
          <a:p>
            <a:r>
              <a:rPr lang="en-US" dirty="0" smtClean="0"/>
              <a:t>Change Values:</a:t>
            </a:r>
          </a:p>
          <a:p>
            <a:r>
              <a:rPr lang="en-US" dirty="0" smtClean="0"/>
              <a:t>Minimum to 1981</a:t>
            </a:r>
          </a:p>
          <a:p>
            <a:r>
              <a:rPr lang="en-US" dirty="0" smtClean="0"/>
              <a:t>Maximum to 2000</a:t>
            </a:r>
          </a:p>
          <a:p>
            <a:r>
              <a:rPr lang="en-US" dirty="0" smtClean="0"/>
              <a:t>Major Unit to 1</a:t>
            </a:r>
            <a:endParaRPr lang="en-US" dirty="0"/>
          </a:p>
        </p:txBody>
      </p:sp>
      <p:cxnSp>
        <p:nvCxnSpPr>
          <p:cNvPr id="11" name="Straight Arrow Connector 10"/>
          <p:cNvCxnSpPr/>
          <p:nvPr/>
        </p:nvCxnSpPr>
        <p:spPr>
          <a:xfrm flipH="1" flipV="1">
            <a:off x="4668879" y="3193242"/>
            <a:ext cx="1363313" cy="80297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30978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Decadal Precipitation</a:t>
            </a:r>
            <a:br>
              <a:rPr lang="en-US" dirty="0" smtClean="0"/>
            </a:br>
            <a:r>
              <a:rPr lang="en-US" dirty="0" smtClean="0"/>
              <a:t>Anomaly Graph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2930833"/>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5586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16" y="0"/>
            <a:ext cx="7583487" cy="1044388"/>
          </a:xfrm>
        </p:spPr>
        <p:txBody>
          <a:bodyPr/>
          <a:lstStyle/>
          <a:p>
            <a:r>
              <a:rPr lang="en-US" dirty="0" smtClean="0"/>
              <a:t>Calculating Standard Deviation</a:t>
            </a:r>
            <a:endParaRPr lang="en-US" dirty="0"/>
          </a:p>
        </p:txBody>
      </p:sp>
      <p:sp>
        <p:nvSpPr>
          <p:cNvPr id="3" name="Content Placeholder 2"/>
          <p:cNvSpPr>
            <a:spLocks noGrp="1"/>
          </p:cNvSpPr>
          <p:nvPr>
            <p:ph idx="1"/>
          </p:nvPr>
        </p:nvSpPr>
        <p:spPr>
          <a:xfrm>
            <a:off x="317521" y="1266969"/>
            <a:ext cx="8646347" cy="4208930"/>
          </a:xfrm>
        </p:spPr>
        <p:txBody>
          <a:bodyPr/>
          <a:lstStyle/>
          <a:p>
            <a:pPr marL="0" indent="0">
              <a:buNone/>
            </a:pPr>
            <a:r>
              <a:rPr lang="en-US" dirty="0" smtClean="0"/>
              <a:t>To calculate the standard deviation there are several figures that will be needed:</a:t>
            </a:r>
          </a:p>
          <a:p>
            <a:pPr marL="0" indent="0">
              <a:buNone/>
            </a:pPr>
            <a:r>
              <a:rPr lang="en-US" dirty="0" smtClean="0"/>
              <a:t>1. Obtain the mean of the annual data for each year of your data set. </a:t>
            </a:r>
            <a:endParaRPr lang="en-US" dirty="0"/>
          </a:p>
          <a:p>
            <a:pPr marL="0" indent="0">
              <a:buNone/>
            </a:pPr>
            <a:endParaRPr lang="en-US" dirty="0"/>
          </a:p>
        </p:txBody>
      </p:sp>
      <p:pic>
        <p:nvPicPr>
          <p:cNvPr id="4" name="Picture 3" descr="Screen Shot 2017-07-28 at 11.46.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21" y="3001629"/>
            <a:ext cx="6106176" cy="3803134"/>
          </a:xfrm>
          <a:prstGeom prst="rect">
            <a:avLst/>
          </a:prstGeom>
        </p:spPr>
      </p:pic>
      <p:sp>
        <p:nvSpPr>
          <p:cNvPr id="6" name="TextBox 5"/>
          <p:cNvSpPr txBox="1"/>
          <p:nvPr/>
        </p:nvSpPr>
        <p:spPr>
          <a:xfrm>
            <a:off x="6790069" y="3199993"/>
            <a:ext cx="1599434" cy="92333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The mean for each year of data</a:t>
            </a:r>
            <a:endParaRPr lang="en-US" dirty="0"/>
          </a:p>
        </p:txBody>
      </p:sp>
      <p:cxnSp>
        <p:nvCxnSpPr>
          <p:cNvPr id="8" name="Straight Arrow Connector 7"/>
          <p:cNvCxnSpPr/>
          <p:nvPr/>
        </p:nvCxnSpPr>
        <p:spPr>
          <a:xfrm flipH="1">
            <a:off x="6057328" y="3199993"/>
            <a:ext cx="732741" cy="92333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0249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Standard Deviation</a:t>
            </a:r>
            <a:br>
              <a:rPr lang="en-US" dirty="0" smtClean="0"/>
            </a:br>
            <a:endParaRPr lang="en-US" dirty="0"/>
          </a:p>
        </p:txBody>
      </p:sp>
      <p:sp>
        <p:nvSpPr>
          <p:cNvPr id="3" name="Content Placeholder 2"/>
          <p:cNvSpPr>
            <a:spLocks noGrp="1"/>
          </p:cNvSpPr>
          <p:nvPr>
            <p:ph idx="1"/>
          </p:nvPr>
        </p:nvSpPr>
        <p:spPr>
          <a:xfrm>
            <a:off x="584571" y="1249658"/>
            <a:ext cx="7778379" cy="4788072"/>
          </a:xfrm>
        </p:spPr>
        <p:txBody>
          <a:bodyPr/>
          <a:lstStyle/>
          <a:p>
            <a:r>
              <a:rPr lang="en-US" dirty="0" smtClean="0"/>
              <a:t>Once the Mean for every year of data has been obtain the next step is to find the mean for the total of years of data.</a:t>
            </a:r>
            <a:endParaRPr lang="en-US" dirty="0"/>
          </a:p>
        </p:txBody>
      </p:sp>
      <p:pic>
        <p:nvPicPr>
          <p:cNvPr id="4" name="Picture 3" descr="Screen Shot 2017-07-28 at 12.0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71" y="2426649"/>
            <a:ext cx="3055511" cy="3967768"/>
          </a:xfrm>
          <a:prstGeom prst="rect">
            <a:avLst/>
          </a:prstGeom>
        </p:spPr>
      </p:pic>
      <p:sp>
        <p:nvSpPr>
          <p:cNvPr id="5" name="TextBox 4"/>
          <p:cNvSpPr txBox="1"/>
          <p:nvPr/>
        </p:nvSpPr>
        <p:spPr>
          <a:xfrm>
            <a:off x="4394362" y="5107366"/>
            <a:ext cx="1975446" cy="1015663"/>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000" dirty="0" smtClean="0"/>
              <a:t>Total SUM of the annual means</a:t>
            </a:r>
            <a:endParaRPr lang="en-US" sz="2000" dirty="0"/>
          </a:p>
        </p:txBody>
      </p:sp>
      <p:cxnSp>
        <p:nvCxnSpPr>
          <p:cNvPr id="7" name="Straight Arrow Connector 6"/>
          <p:cNvCxnSpPr/>
          <p:nvPr/>
        </p:nvCxnSpPr>
        <p:spPr>
          <a:xfrm flipH="1">
            <a:off x="3640082" y="5462213"/>
            <a:ext cx="754282" cy="72560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52802" y="5462213"/>
            <a:ext cx="1975447" cy="1015663"/>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000" dirty="0" smtClean="0"/>
              <a:t>Mean of The Total Annual Means</a:t>
            </a:r>
            <a:endParaRPr lang="en-US" sz="2000" dirty="0"/>
          </a:p>
        </p:txBody>
      </p:sp>
      <p:cxnSp>
        <p:nvCxnSpPr>
          <p:cNvPr id="16" name="Straight Arrow Connector 15"/>
          <p:cNvCxnSpPr/>
          <p:nvPr/>
        </p:nvCxnSpPr>
        <p:spPr>
          <a:xfrm flipH="1">
            <a:off x="3640082" y="6187821"/>
            <a:ext cx="3112720" cy="20659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69808" y="4071465"/>
            <a:ext cx="2741435" cy="461665"/>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400" dirty="0" smtClean="0"/>
              <a:t>=SUM(H2:H21)/20</a:t>
            </a:r>
            <a:endParaRPr lang="en-US" sz="2400" dirty="0"/>
          </a:p>
        </p:txBody>
      </p:sp>
      <p:cxnSp>
        <p:nvCxnSpPr>
          <p:cNvPr id="20" name="Straight Arrow Connector 19"/>
          <p:cNvCxnSpPr>
            <a:endCxn id="14" idx="0"/>
          </p:cNvCxnSpPr>
          <p:nvPr/>
        </p:nvCxnSpPr>
        <p:spPr>
          <a:xfrm>
            <a:off x="7740526" y="4440797"/>
            <a:ext cx="0" cy="102141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233100" y="3328966"/>
            <a:ext cx="2136708" cy="461665"/>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400" dirty="0" smtClean="0"/>
              <a:t>=SUM(H2:H21)</a:t>
            </a:r>
            <a:endParaRPr lang="en-US" sz="2400" dirty="0"/>
          </a:p>
        </p:txBody>
      </p:sp>
      <p:cxnSp>
        <p:nvCxnSpPr>
          <p:cNvPr id="23" name="Straight Arrow Connector 22"/>
          <p:cNvCxnSpPr/>
          <p:nvPr/>
        </p:nvCxnSpPr>
        <p:spPr>
          <a:xfrm>
            <a:off x="5301454" y="3698298"/>
            <a:ext cx="0" cy="140906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75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35" y="69019"/>
            <a:ext cx="7956116" cy="1044388"/>
          </a:xfrm>
        </p:spPr>
        <p:txBody>
          <a:bodyPr anchor="ctr"/>
          <a:lstStyle/>
          <a:p>
            <a:r>
              <a:rPr lang="en-US" sz="4800" dirty="0" smtClean="0">
                <a:latin typeface="Century Gothic"/>
                <a:cs typeface="Century Gothic"/>
              </a:rPr>
              <a:t>Pollen</a:t>
            </a:r>
            <a:endParaRPr lang="en-US" sz="4800" dirty="0">
              <a:latin typeface="Century Gothic"/>
              <a:cs typeface="Century Gothic"/>
            </a:endParaRPr>
          </a:p>
        </p:txBody>
      </p:sp>
      <p:pic>
        <p:nvPicPr>
          <p:cNvPr id="4" name="Content Placeholder 3" descr="images.jpg"/>
          <p:cNvPicPr>
            <a:picLocks noGrp="1" noChangeAspect="1"/>
          </p:cNvPicPr>
          <p:nvPr>
            <p:ph idx="1"/>
          </p:nvPr>
        </p:nvPicPr>
        <p:blipFill>
          <a:blip r:embed="rId3">
            <a:extLst>
              <a:ext uri="{28A0092B-C50C-407E-A947-70E740481C1C}">
                <a14:useLocalDpi xmlns:a14="http://schemas.microsoft.com/office/drawing/2010/main" val="0"/>
              </a:ext>
            </a:extLst>
          </a:blip>
          <a:srcRect t="3020" b="3020"/>
          <a:stretch>
            <a:fillRect/>
          </a:stretch>
        </p:blipFill>
        <p:spPr>
          <a:xfrm>
            <a:off x="406835" y="1113408"/>
            <a:ext cx="8202405" cy="4346252"/>
          </a:xfrm>
          <a:ln>
            <a:solidFill>
              <a:schemeClr val="bg1"/>
            </a:solidFill>
          </a:ln>
        </p:spPr>
      </p:pic>
      <p:sp>
        <p:nvSpPr>
          <p:cNvPr id="6" name="TextBox 5"/>
          <p:cNvSpPr txBox="1"/>
          <p:nvPr/>
        </p:nvSpPr>
        <p:spPr>
          <a:xfrm>
            <a:off x="409443" y="5486647"/>
            <a:ext cx="8199797" cy="1015663"/>
          </a:xfrm>
          <a:prstGeom prst="rect">
            <a:avLst/>
          </a:prstGeom>
          <a:solidFill>
            <a:schemeClr val="bg2">
              <a:lumMod val="75000"/>
            </a:schemeClr>
          </a:solidFill>
        </p:spPr>
        <p:txBody>
          <a:bodyPr wrap="square" rtlCol="0">
            <a:spAutoFit/>
          </a:bodyPr>
          <a:lstStyle/>
          <a:p>
            <a:r>
              <a:rPr lang="en-US" sz="2000" dirty="0" smtClean="0">
                <a:solidFill>
                  <a:schemeClr val="bg1"/>
                </a:solidFill>
                <a:latin typeface="Century Gothic"/>
                <a:cs typeface="Century Gothic"/>
              </a:rPr>
              <a:t>Scientists can use pollen found in sediment from oceans</a:t>
            </a:r>
            <a:r>
              <a:rPr lang="en-US" sz="2000" dirty="0">
                <a:solidFill>
                  <a:schemeClr val="bg1"/>
                </a:solidFill>
                <a:latin typeface="Century Gothic"/>
                <a:cs typeface="Century Gothic"/>
              </a:rPr>
              <a:t> </a:t>
            </a:r>
            <a:r>
              <a:rPr lang="en-US" sz="2000" dirty="0" smtClean="0">
                <a:solidFill>
                  <a:schemeClr val="bg1"/>
                </a:solidFill>
                <a:latin typeface="Century Gothic"/>
                <a:cs typeface="Century Gothic"/>
              </a:rPr>
              <a:t>and lakes. Ancient pollen offers clues about what was the  climate like  for the time period for the time period the plant was alive.</a:t>
            </a:r>
            <a:endParaRPr lang="en-US" sz="2000" dirty="0">
              <a:solidFill>
                <a:schemeClr val="bg1"/>
              </a:solidFill>
              <a:latin typeface="Century Gothic"/>
              <a:cs typeface="Century Gothic"/>
            </a:endParaRPr>
          </a:p>
        </p:txBody>
      </p:sp>
    </p:spTree>
    <p:extLst>
      <p:ext uri="{BB962C8B-B14F-4D97-AF65-F5344CB8AC3E}">
        <p14:creationId xmlns:p14="http://schemas.microsoft.com/office/powerpoint/2010/main" val="265409944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98" y="199598"/>
            <a:ext cx="7583487" cy="1044388"/>
          </a:xfrm>
        </p:spPr>
        <p:txBody>
          <a:bodyPr/>
          <a:lstStyle/>
          <a:p>
            <a:r>
              <a:rPr lang="en-US" dirty="0" smtClean="0"/>
              <a:t>Calculating Standard Deviation</a:t>
            </a:r>
            <a:endParaRPr lang="en-US" dirty="0"/>
          </a:p>
        </p:txBody>
      </p:sp>
      <p:sp>
        <p:nvSpPr>
          <p:cNvPr id="3" name="Content Placeholder 2"/>
          <p:cNvSpPr>
            <a:spLocks noGrp="1"/>
          </p:cNvSpPr>
          <p:nvPr>
            <p:ph idx="1"/>
          </p:nvPr>
        </p:nvSpPr>
        <p:spPr>
          <a:xfrm>
            <a:off x="602617" y="1520792"/>
            <a:ext cx="7583487" cy="4208930"/>
          </a:xfrm>
        </p:spPr>
        <p:txBody>
          <a:bodyPr/>
          <a:lstStyle/>
          <a:p>
            <a:r>
              <a:rPr lang="en-US" dirty="0" smtClean="0"/>
              <a:t>Subtract the Annual Total Mean from the mean for each year to find the variation from the mean.</a:t>
            </a:r>
            <a:endParaRPr lang="en-US" dirty="0"/>
          </a:p>
        </p:txBody>
      </p:sp>
      <p:pic>
        <p:nvPicPr>
          <p:cNvPr id="4" name="Picture 3" descr="Screen Shot 2017-07-28 at 12.1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98" y="2370999"/>
            <a:ext cx="3784863" cy="4305599"/>
          </a:xfrm>
          <a:prstGeom prst="rect">
            <a:avLst/>
          </a:prstGeom>
        </p:spPr>
      </p:pic>
      <p:sp>
        <p:nvSpPr>
          <p:cNvPr id="5" name="TextBox 4"/>
          <p:cNvSpPr txBox="1"/>
          <p:nvPr/>
        </p:nvSpPr>
        <p:spPr>
          <a:xfrm>
            <a:off x="4737041" y="2942742"/>
            <a:ext cx="2479387" cy="1754327"/>
          </a:xfrm>
          <a:prstGeom prst="rect">
            <a:avLst/>
          </a:prstGeom>
          <a:solidFill>
            <a:schemeClr val="bg2">
              <a:lumMod val="60000"/>
              <a:lumOff val="40000"/>
            </a:schemeClr>
          </a:solidFill>
        </p:spPr>
        <p:txBody>
          <a:bodyPr wrap="square" rtlCol="0">
            <a:spAutoFit/>
          </a:bodyPr>
          <a:lstStyle/>
          <a:p>
            <a:r>
              <a:rPr lang="en-US" dirty="0" smtClean="0"/>
              <a:t>This figure tells us how much above or bellow the mean the Annual Precipitation mean is. This is called anomaly.</a:t>
            </a:r>
            <a:endParaRPr lang="en-US" dirty="0"/>
          </a:p>
        </p:txBody>
      </p:sp>
      <p:cxnSp>
        <p:nvCxnSpPr>
          <p:cNvPr id="7" name="Straight Arrow Connector 6"/>
          <p:cNvCxnSpPr/>
          <p:nvPr/>
        </p:nvCxnSpPr>
        <p:spPr>
          <a:xfrm flipH="1">
            <a:off x="4212942" y="3245079"/>
            <a:ext cx="524099" cy="62482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40567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Standard Deviation</a:t>
            </a:r>
            <a:br>
              <a:rPr lang="en-US" dirty="0" smtClean="0"/>
            </a:br>
            <a:endParaRPr lang="en-US" dirty="0"/>
          </a:p>
        </p:txBody>
      </p:sp>
      <p:sp>
        <p:nvSpPr>
          <p:cNvPr id="3" name="Content Placeholder 2"/>
          <p:cNvSpPr>
            <a:spLocks noGrp="1"/>
          </p:cNvSpPr>
          <p:nvPr>
            <p:ph idx="1"/>
          </p:nvPr>
        </p:nvSpPr>
        <p:spPr>
          <a:xfrm>
            <a:off x="9144000" y="2024983"/>
            <a:ext cx="3384018" cy="3976061"/>
          </a:xfrm>
        </p:spPr>
        <p:txBody>
          <a:bodyPr>
            <a:normAutofit/>
          </a:bodyPr>
          <a:lstStyle/>
          <a:p>
            <a:r>
              <a:rPr lang="en-US" sz="2800" dirty="0" smtClean="0"/>
              <a:t>Next Step is to square each anomaly value. Now all the numbers are positive.</a:t>
            </a:r>
          </a:p>
          <a:p>
            <a:r>
              <a:rPr lang="en-US" sz="2800" dirty="0" smtClean="0"/>
              <a:t>Then add all the squared values.</a:t>
            </a:r>
            <a:endParaRPr lang="en-US" sz="2800" dirty="0"/>
          </a:p>
        </p:txBody>
      </p:sp>
      <p:pic>
        <p:nvPicPr>
          <p:cNvPr id="4" name="Picture 3" descr="Screen Shot 2017-07-28 at 12.4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7398"/>
            <a:ext cx="4158722" cy="4862915"/>
          </a:xfrm>
          <a:prstGeom prst="rect">
            <a:avLst/>
          </a:prstGeom>
        </p:spPr>
      </p:pic>
      <p:sp>
        <p:nvSpPr>
          <p:cNvPr id="7" name="TextBox 6"/>
          <p:cNvSpPr txBox="1"/>
          <p:nvPr/>
        </p:nvSpPr>
        <p:spPr>
          <a:xfrm>
            <a:off x="4677833" y="1859065"/>
            <a:ext cx="2751667" cy="1323439"/>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000" dirty="0" smtClean="0"/>
              <a:t>Next step: Square each anomaly value. Now all the numbers are positive.</a:t>
            </a:r>
            <a:endParaRPr lang="en-US" sz="2000" dirty="0"/>
          </a:p>
        </p:txBody>
      </p:sp>
      <p:cxnSp>
        <p:nvCxnSpPr>
          <p:cNvPr id="9" name="Straight Arrow Connector 8"/>
          <p:cNvCxnSpPr/>
          <p:nvPr/>
        </p:nvCxnSpPr>
        <p:spPr>
          <a:xfrm flipH="1">
            <a:off x="4158722" y="2201333"/>
            <a:ext cx="519111" cy="38100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77833" y="3556000"/>
            <a:ext cx="2307167" cy="400110"/>
          </a:xfrm>
          <a:prstGeom prst="rect">
            <a:avLst/>
          </a:prstGeom>
          <a:solidFill>
            <a:schemeClr val="bg2">
              <a:lumMod val="60000"/>
              <a:lumOff val="40000"/>
            </a:schemeClr>
          </a:solidFill>
          <a:ln>
            <a:solidFill>
              <a:srgbClr val="FF0000"/>
            </a:solidFill>
          </a:ln>
        </p:spPr>
        <p:txBody>
          <a:bodyPr wrap="square" rtlCol="0">
            <a:spAutoFit/>
          </a:bodyPr>
          <a:lstStyle/>
          <a:p>
            <a:r>
              <a:rPr lang="en-US" sz="2000" dirty="0" smtClean="0"/>
              <a:t>=POWER(C2,2)</a:t>
            </a:r>
            <a:endParaRPr lang="en-US" sz="2000" dirty="0"/>
          </a:p>
        </p:txBody>
      </p:sp>
      <p:cxnSp>
        <p:nvCxnSpPr>
          <p:cNvPr id="13" name="Straight Arrow Connector 12"/>
          <p:cNvCxnSpPr>
            <a:endCxn id="11" idx="0"/>
          </p:cNvCxnSpPr>
          <p:nvPr/>
        </p:nvCxnSpPr>
        <p:spPr>
          <a:xfrm>
            <a:off x="5831417" y="3182504"/>
            <a:ext cx="0" cy="37349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985000" y="4290439"/>
            <a:ext cx="1716617" cy="1631216"/>
          </a:xfrm>
          <a:prstGeom prst="rect">
            <a:avLst/>
          </a:prstGeom>
          <a:solidFill>
            <a:schemeClr val="bg2">
              <a:lumMod val="60000"/>
              <a:lumOff val="40000"/>
            </a:schemeClr>
          </a:solidFill>
          <a:ln>
            <a:solidFill>
              <a:srgbClr val="FF0000"/>
            </a:solidFill>
          </a:ln>
        </p:spPr>
        <p:txBody>
          <a:bodyPr wrap="square" rtlCol="0">
            <a:spAutoFit/>
          </a:bodyPr>
          <a:lstStyle/>
          <a:p>
            <a:r>
              <a:rPr lang="en-US" sz="2000" dirty="0" smtClean="0"/>
              <a:t>C2 = Cell of Number</a:t>
            </a:r>
          </a:p>
          <a:p>
            <a:r>
              <a:rPr lang="en-US" sz="2000" dirty="0" smtClean="0"/>
              <a:t>2 = Power to raise the number</a:t>
            </a:r>
            <a:endParaRPr lang="en-US" sz="2000" dirty="0"/>
          </a:p>
        </p:txBody>
      </p:sp>
      <p:cxnSp>
        <p:nvCxnSpPr>
          <p:cNvPr id="17" name="Straight Arrow Connector 16"/>
          <p:cNvCxnSpPr/>
          <p:nvPr/>
        </p:nvCxnSpPr>
        <p:spPr>
          <a:xfrm>
            <a:off x="6709833" y="3956110"/>
            <a:ext cx="423334" cy="334329"/>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677833" y="6043377"/>
            <a:ext cx="2751667" cy="646331"/>
          </a:xfrm>
          <a:prstGeom prst="rect">
            <a:avLst/>
          </a:prstGeom>
          <a:solidFill>
            <a:schemeClr val="bg2">
              <a:lumMod val="60000"/>
              <a:lumOff val="40000"/>
            </a:schemeClr>
          </a:solidFill>
          <a:ln>
            <a:solidFill>
              <a:srgbClr val="FF0000"/>
            </a:solidFill>
          </a:ln>
        </p:spPr>
        <p:txBody>
          <a:bodyPr wrap="square" rtlCol="0">
            <a:spAutoFit/>
          </a:bodyPr>
          <a:lstStyle/>
          <a:p>
            <a:r>
              <a:rPr lang="en-US" dirty="0" smtClean="0"/>
              <a:t>Add the Total of all the squared values</a:t>
            </a:r>
            <a:endParaRPr lang="en-US" dirty="0"/>
          </a:p>
        </p:txBody>
      </p:sp>
      <p:cxnSp>
        <p:nvCxnSpPr>
          <p:cNvPr id="20" name="Straight Arrow Connector 19"/>
          <p:cNvCxnSpPr>
            <a:stCxn id="18" idx="1"/>
          </p:cNvCxnSpPr>
          <p:nvPr/>
        </p:nvCxnSpPr>
        <p:spPr>
          <a:xfrm flipH="1" flipV="1">
            <a:off x="4158722" y="6328833"/>
            <a:ext cx="519111" cy="3771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28983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89" y="84667"/>
            <a:ext cx="7583487" cy="1044388"/>
          </a:xfrm>
        </p:spPr>
        <p:txBody>
          <a:bodyPr/>
          <a:lstStyle/>
          <a:p>
            <a:r>
              <a:rPr lang="en-US" dirty="0" smtClean="0"/>
              <a:t>Standard Deviation</a:t>
            </a:r>
            <a:endParaRPr lang="en-US" dirty="0"/>
          </a:p>
        </p:txBody>
      </p:sp>
      <p:sp>
        <p:nvSpPr>
          <p:cNvPr id="3" name="Content Placeholder 2"/>
          <p:cNvSpPr>
            <a:spLocks noGrp="1"/>
          </p:cNvSpPr>
          <p:nvPr>
            <p:ph idx="1"/>
          </p:nvPr>
        </p:nvSpPr>
        <p:spPr>
          <a:xfrm>
            <a:off x="3894668" y="1341966"/>
            <a:ext cx="4468283" cy="1388533"/>
          </a:xfrm>
          <a:noFill/>
        </p:spPr>
        <p:txBody>
          <a:bodyPr>
            <a:normAutofit/>
          </a:bodyPr>
          <a:lstStyle/>
          <a:p>
            <a:pPr marL="0" indent="0">
              <a:buNone/>
            </a:pPr>
            <a:r>
              <a:rPr lang="en-US" sz="2400" dirty="0" smtClean="0"/>
              <a:t>Next Step: Find the the mean of the square number. </a:t>
            </a:r>
          </a:p>
        </p:txBody>
      </p:sp>
      <p:pic>
        <p:nvPicPr>
          <p:cNvPr id="4" name="Picture 3" descr="Screen Shot 2017-07-28 at 12.55.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50" y="1635104"/>
            <a:ext cx="2692587" cy="4953344"/>
          </a:xfrm>
          <a:prstGeom prst="rect">
            <a:avLst/>
          </a:prstGeom>
        </p:spPr>
      </p:pic>
      <p:sp>
        <p:nvSpPr>
          <p:cNvPr id="6" name="TextBox 5"/>
          <p:cNvSpPr txBox="1"/>
          <p:nvPr/>
        </p:nvSpPr>
        <p:spPr>
          <a:xfrm>
            <a:off x="2826972" y="2730499"/>
            <a:ext cx="2434167" cy="1631216"/>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000" dirty="0"/>
              <a:t>Divide the number by n – 1 as the denominator</a:t>
            </a:r>
            <a:r>
              <a:rPr lang="en-US" sz="2000" dirty="0" smtClean="0"/>
              <a:t>. Where n = is the number of years.</a:t>
            </a:r>
          </a:p>
        </p:txBody>
      </p:sp>
      <p:sp>
        <p:nvSpPr>
          <p:cNvPr id="7" name="TextBox 6"/>
          <p:cNvSpPr txBox="1"/>
          <p:nvPr/>
        </p:nvSpPr>
        <p:spPr>
          <a:xfrm>
            <a:off x="3180637" y="4982313"/>
            <a:ext cx="2661363" cy="646331"/>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dirty="0" smtClean="0"/>
              <a:t>88.4719468 ÷ (n – 1) = 3.423598734</a:t>
            </a:r>
            <a:endParaRPr lang="en-US" dirty="0"/>
          </a:p>
        </p:txBody>
      </p:sp>
      <p:cxnSp>
        <p:nvCxnSpPr>
          <p:cNvPr id="9" name="Straight Arrow Connector 8"/>
          <p:cNvCxnSpPr/>
          <p:nvPr/>
        </p:nvCxnSpPr>
        <p:spPr>
          <a:xfrm flipH="1">
            <a:off x="2434167" y="4361715"/>
            <a:ext cx="746470" cy="184011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169833" y="4361715"/>
            <a:ext cx="0" cy="62059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22208" y="2447835"/>
            <a:ext cx="2119575" cy="1200329"/>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3600" dirty="0" smtClean="0"/>
              <a:t>Σ</a:t>
            </a:r>
            <a:r>
              <a:rPr lang="en-US" sz="3600" dirty="0" smtClean="0"/>
              <a:t>(x – x )</a:t>
            </a:r>
            <a:r>
              <a:rPr lang="en-US" sz="3600" baseline="30000" dirty="0" smtClean="0"/>
              <a:t>2</a:t>
            </a:r>
            <a:endParaRPr lang="en-US" sz="3600" dirty="0" smtClean="0"/>
          </a:p>
          <a:p>
            <a:r>
              <a:rPr lang="en-US" sz="3600" dirty="0"/>
              <a:t> </a:t>
            </a:r>
            <a:r>
              <a:rPr lang="en-US" sz="3600" dirty="0" smtClean="0"/>
              <a:t> n - 1</a:t>
            </a:r>
            <a:endParaRPr lang="en-US" sz="3600" dirty="0"/>
          </a:p>
        </p:txBody>
      </p:sp>
      <p:cxnSp>
        <p:nvCxnSpPr>
          <p:cNvPr id="20" name="Straight Connector 19"/>
          <p:cNvCxnSpPr/>
          <p:nvPr/>
        </p:nvCxnSpPr>
        <p:spPr>
          <a:xfrm>
            <a:off x="7281996" y="2730498"/>
            <a:ext cx="402166"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244167" y="3087593"/>
            <a:ext cx="19473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73776" y="4110336"/>
            <a:ext cx="2499782" cy="461665"/>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400" dirty="0" smtClean="0"/>
              <a:t>=SUM(C23)/20-1</a:t>
            </a:r>
            <a:endParaRPr lang="en-US" sz="2400" dirty="0"/>
          </a:p>
        </p:txBody>
      </p:sp>
      <p:cxnSp>
        <p:nvCxnSpPr>
          <p:cNvPr id="27" name="Straight Arrow Connector 26"/>
          <p:cNvCxnSpPr>
            <a:stCxn id="16" idx="2"/>
          </p:cNvCxnSpPr>
          <p:nvPr/>
        </p:nvCxnSpPr>
        <p:spPr>
          <a:xfrm>
            <a:off x="7281996" y="3648164"/>
            <a:ext cx="0" cy="462172"/>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0185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Standard Deviation</a:t>
            </a:r>
            <a:endParaRPr lang="en-US" dirty="0"/>
          </a:p>
        </p:txBody>
      </p:sp>
      <p:pic>
        <p:nvPicPr>
          <p:cNvPr id="4" name="Content Placeholder 3" descr="sample-standard-deviation.jpg"/>
          <p:cNvPicPr>
            <a:picLocks noGrp="1" noChangeAspect="1"/>
          </p:cNvPicPr>
          <p:nvPr>
            <p:ph idx="1"/>
          </p:nvPr>
        </p:nvPicPr>
        <p:blipFill>
          <a:blip r:embed="rId3">
            <a:extLst>
              <a:ext uri="{28A0092B-C50C-407E-A947-70E740481C1C}">
                <a14:useLocalDpi xmlns:a14="http://schemas.microsoft.com/office/drawing/2010/main" val="0"/>
              </a:ext>
            </a:extLst>
          </a:blip>
          <a:srcRect t="12956" b="12956"/>
          <a:stretch>
            <a:fillRect/>
          </a:stretch>
        </p:blipFill>
        <p:spPr>
          <a:xfrm>
            <a:off x="5365358" y="2141354"/>
            <a:ext cx="2739473" cy="1520442"/>
          </a:xfrm>
          <a:ln>
            <a:solidFill>
              <a:schemeClr val="accent5">
                <a:lumMod val="60000"/>
                <a:lumOff val="40000"/>
              </a:schemeClr>
            </a:solidFill>
          </a:ln>
        </p:spPr>
      </p:pic>
      <p:sp>
        <p:nvSpPr>
          <p:cNvPr id="5" name="TextBox 4"/>
          <p:cNvSpPr txBox="1"/>
          <p:nvPr/>
        </p:nvSpPr>
        <p:spPr>
          <a:xfrm>
            <a:off x="779463" y="1458522"/>
            <a:ext cx="4585895" cy="1384995"/>
          </a:xfrm>
          <a:prstGeom prst="rect">
            <a:avLst/>
          </a:prstGeom>
          <a:noFill/>
        </p:spPr>
        <p:txBody>
          <a:bodyPr wrap="square" rtlCol="0">
            <a:spAutoFit/>
          </a:bodyPr>
          <a:lstStyle/>
          <a:p>
            <a:r>
              <a:rPr lang="en-US" sz="2800" dirty="0" smtClean="0">
                <a:solidFill>
                  <a:schemeClr val="bg1"/>
                </a:solidFill>
              </a:rPr>
              <a:t>Final Step: Take the Square Root of the mean of the variance. </a:t>
            </a:r>
            <a:endParaRPr lang="en-US" sz="2800" dirty="0">
              <a:solidFill>
                <a:schemeClr val="bg1"/>
              </a:solidFill>
            </a:endParaRPr>
          </a:p>
        </p:txBody>
      </p:sp>
      <p:sp>
        <p:nvSpPr>
          <p:cNvPr id="7" name="TextBox 6"/>
          <p:cNvSpPr txBox="1"/>
          <p:nvPr/>
        </p:nvSpPr>
        <p:spPr>
          <a:xfrm>
            <a:off x="5679034" y="4601080"/>
            <a:ext cx="2288117" cy="523220"/>
          </a:xfrm>
          <a:prstGeom prst="rect">
            <a:avLst/>
          </a:prstGeom>
          <a:solidFill>
            <a:schemeClr val="bg2">
              <a:lumMod val="60000"/>
              <a:lumOff val="40000"/>
            </a:schemeClr>
          </a:solidFill>
          <a:ln>
            <a:solidFill>
              <a:schemeClr val="accent5">
                <a:lumMod val="60000"/>
                <a:lumOff val="40000"/>
              </a:schemeClr>
            </a:solidFill>
          </a:ln>
        </p:spPr>
        <p:txBody>
          <a:bodyPr wrap="square" rtlCol="0">
            <a:spAutoFit/>
          </a:bodyPr>
          <a:lstStyle/>
          <a:p>
            <a:r>
              <a:rPr lang="en-US" sz="2800" dirty="0" smtClean="0"/>
              <a:t>=SQRT(D23)</a:t>
            </a:r>
            <a:endParaRPr lang="en-US" sz="2800" dirty="0"/>
          </a:p>
        </p:txBody>
      </p:sp>
      <p:cxnSp>
        <p:nvCxnSpPr>
          <p:cNvPr id="9" name="Straight Arrow Connector 8"/>
          <p:cNvCxnSpPr/>
          <p:nvPr/>
        </p:nvCxnSpPr>
        <p:spPr>
          <a:xfrm>
            <a:off x="6695753" y="3661796"/>
            <a:ext cx="0" cy="939284"/>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79463" y="2901575"/>
            <a:ext cx="3132667" cy="3108544"/>
          </a:xfrm>
          <a:prstGeom prst="rect">
            <a:avLst/>
          </a:prstGeom>
          <a:solidFill>
            <a:schemeClr val="bg2">
              <a:lumMod val="60000"/>
              <a:lumOff val="40000"/>
            </a:schemeClr>
          </a:solidFill>
        </p:spPr>
        <p:txBody>
          <a:bodyPr wrap="square">
            <a:spAutoFit/>
          </a:bodyPr>
          <a:lstStyle/>
          <a:p>
            <a:r>
              <a:rPr lang="en-US" sz="2800" dirty="0"/>
              <a:t>x = Symbol of Mean (a bar over the X</a:t>
            </a:r>
          </a:p>
          <a:p>
            <a:r>
              <a:rPr lang="en-US" sz="2800" dirty="0"/>
              <a:t>Σ</a:t>
            </a:r>
            <a:r>
              <a:rPr lang="en-US" sz="2800" dirty="0"/>
              <a:t> = SUM;</a:t>
            </a:r>
          </a:p>
          <a:p>
            <a:r>
              <a:rPr lang="en-US" sz="2800" dirty="0"/>
              <a:t>X = values;</a:t>
            </a:r>
          </a:p>
          <a:p>
            <a:r>
              <a:rPr lang="en-US" sz="2800" dirty="0"/>
              <a:t>n = number of values of data set</a:t>
            </a:r>
          </a:p>
        </p:txBody>
      </p:sp>
    </p:spTree>
    <p:extLst>
      <p:ext uri="{BB962C8B-B14F-4D97-AF65-F5344CB8AC3E}">
        <p14:creationId xmlns:p14="http://schemas.microsoft.com/office/powerpoint/2010/main" val="195763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14" y="289697"/>
            <a:ext cx="7053542" cy="976150"/>
          </a:xfrm>
        </p:spPr>
        <p:txBody>
          <a:bodyPr/>
          <a:lstStyle/>
          <a:p>
            <a:r>
              <a:rPr lang="en-US" sz="4800" dirty="0" smtClean="0">
                <a:latin typeface="Century Gothic"/>
                <a:cs typeface="Century Gothic"/>
              </a:rPr>
              <a:t>Historical Records</a:t>
            </a:r>
            <a:endParaRPr lang="en-US" sz="4800" dirty="0">
              <a:latin typeface="Century Gothic"/>
              <a:cs typeface="Century Gothic"/>
            </a:endParaRPr>
          </a:p>
        </p:txBody>
      </p:sp>
      <p:pic>
        <p:nvPicPr>
          <p:cNvPr id="4" name="Content Placeholder 3" descr="article-0-0246375E00000578-43_468x49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74" t="55" r="2570" b="-6663"/>
          <a:stretch/>
        </p:blipFill>
        <p:spPr>
          <a:xfrm>
            <a:off x="362814" y="1533182"/>
            <a:ext cx="4230195" cy="4599855"/>
          </a:xfrm>
          <a:ln>
            <a:solidFill>
              <a:schemeClr val="bg1"/>
            </a:solidFill>
          </a:ln>
        </p:spPr>
      </p:pic>
      <p:sp>
        <p:nvSpPr>
          <p:cNvPr id="5" name="TextBox 4"/>
          <p:cNvSpPr txBox="1"/>
          <p:nvPr/>
        </p:nvSpPr>
        <p:spPr>
          <a:xfrm>
            <a:off x="4902053" y="2750533"/>
            <a:ext cx="4241947" cy="2118529"/>
          </a:xfrm>
          <a:prstGeom prst="rect">
            <a:avLst/>
          </a:prstGeom>
          <a:solidFill>
            <a:schemeClr val="bg2">
              <a:lumMod val="75000"/>
            </a:schemeClr>
          </a:solidFill>
        </p:spPr>
        <p:txBody>
          <a:bodyPr wrap="square" rtlCol="0">
            <a:spAutoFit/>
          </a:bodyPr>
          <a:lstStyle/>
          <a:p>
            <a:pPr>
              <a:lnSpc>
                <a:spcPct val="110000"/>
              </a:lnSpc>
            </a:pPr>
            <a:r>
              <a:rPr lang="en-US" sz="2000" dirty="0" smtClean="0">
                <a:solidFill>
                  <a:schemeClr val="bg1"/>
                </a:solidFill>
                <a:latin typeface="Century Gothic"/>
                <a:cs typeface="Century Gothic"/>
              </a:rPr>
              <a:t>This is a diary of an 18</a:t>
            </a:r>
            <a:r>
              <a:rPr lang="en-US" sz="2000" baseline="30000" dirty="0" smtClean="0">
                <a:solidFill>
                  <a:schemeClr val="bg1"/>
                </a:solidFill>
                <a:latin typeface="Century Gothic"/>
                <a:cs typeface="Century Gothic"/>
              </a:rPr>
              <a:t>th</a:t>
            </a:r>
            <a:r>
              <a:rPr lang="en-US" sz="2000" dirty="0" smtClean="0">
                <a:solidFill>
                  <a:schemeClr val="bg1"/>
                </a:solidFill>
                <a:latin typeface="Century Gothic"/>
                <a:cs typeface="Century Gothic"/>
              </a:rPr>
              <a:t> century sailor (1790). Navel logbooks tend to have very accurate descriptions and measurements of weather and astronomical observations. </a:t>
            </a:r>
          </a:p>
        </p:txBody>
      </p:sp>
    </p:spTree>
    <p:extLst>
      <p:ext uri="{BB962C8B-B14F-4D97-AF65-F5344CB8AC3E}">
        <p14:creationId xmlns:p14="http://schemas.microsoft.com/office/powerpoint/2010/main" val="24674249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Century Gothic"/>
                <a:cs typeface="Century Gothic"/>
              </a:rPr>
              <a:t>Tree Rings</a:t>
            </a:r>
            <a:endParaRPr lang="en-US" sz="4800" dirty="0">
              <a:latin typeface="Century Gothic"/>
              <a:cs typeface="Century Gothic"/>
            </a:endParaRPr>
          </a:p>
        </p:txBody>
      </p:sp>
      <p:sp>
        <p:nvSpPr>
          <p:cNvPr id="5" name="TextBox 4"/>
          <p:cNvSpPr txBox="1"/>
          <p:nvPr/>
        </p:nvSpPr>
        <p:spPr>
          <a:xfrm>
            <a:off x="199283" y="5497167"/>
            <a:ext cx="8691258" cy="1102866"/>
          </a:xfrm>
          <a:prstGeom prst="rect">
            <a:avLst/>
          </a:prstGeom>
          <a:solidFill>
            <a:schemeClr val="bg2">
              <a:lumMod val="75000"/>
            </a:schemeClr>
          </a:solidFill>
        </p:spPr>
        <p:txBody>
          <a:bodyPr wrap="square" rtlCol="0">
            <a:spAutoFit/>
          </a:bodyPr>
          <a:lstStyle/>
          <a:p>
            <a:pPr>
              <a:lnSpc>
                <a:spcPct val="110000"/>
              </a:lnSpc>
            </a:pPr>
            <a:r>
              <a:rPr lang="en-US" sz="2000" dirty="0" smtClean="0">
                <a:solidFill>
                  <a:schemeClr val="bg1"/>
                </a:solidFill>
              </a:rPr>
              <a:t>Hundred year old tree rings can help scientists estimate past precipitation levels of a particular geographical area. They can tell us if there were drought conditions or abundant rain fall.</a:t>
            </a:r>
            <a:endParaRPr lang="en-US" sz="2000" dirty="0">
              <a:solidFill>
                <a:schemeClr val="bg1"/>
              </a:solidFill>
            </a:endParaRPr>
          </a:p>
        </p:txBody>
      </p:sp>
      <p:pic>
        <p:nvPicPr>
          <p:cNvPr id="8" name="Content Placeholder 7" descr="160817091040_1_540x360.jpg"/>
          <p:cNvPicPr>
            <a:picLocks noGrp="1" noChangeAspect="1"/>
          </p:cNvPicPr>
          <p:nvPr>
            <p:ph idx="1"/>
          </p:nvPr>
        </p:nvPicPr>
        <p:blipFill>
          <a:blip r:embed="rId3">
            <a:extLst>
              <a:ext uri="{28A0092B-C50C-407E-A947-70E740481C1C}">
                <a14:useLocalDpi xmlns:a14="http://schemas.microsoft.com/office/drawing/2010/main" val="0"/>
              </a:ext>
            </a:extLst>
          </a:blip>
          <a:srcRect t="2974" b="2974"/>
          <a:stretch>
            <a:fillRect/>
          </a:stretch>
        </p:blipFill>
        <p:spPr>
          <a:xfrm>
            <a:off x="199282" y="1707342"/>
            <a:ext cx="8691259" cy="3590305"/>
          </a:xfrm>
          <a:ln>
            <a:solidFill>
              <a:schemeClr val="bg1"/>
            </a:solidFill>
          </a:ln>
        </p:spPr>
      </p:pic>
    </p:spTree>
    <p:extLst>
      <p:ext uri="{BB962C8B-B14F-4D97-AF65-F5344CB8AC3E}">
        <p14:creationId xmlns:p14="http://schemas.microsoft.com/office/powerpoint/2010/main" val="4994841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9650</TotalTime>
  <Words>6879</Words>
  <Application>Microsoft Macintosh PowerPoint</Application>
  <PresentationFormat>On-screen Show (4:3)</PresentationFormat>
  <Paragraphs>561</Paragraphs>
  <Slides>73</Slides>
  <Notes>47</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Revolution</vt:lpstr>
      <vt:lpstr>Tree Rings and Precipitation Data Lab</vt:lpstr>
      <vt:lpstr>Introducing: Paleoclimatology</vt:lpstr>
      <vt:lpstr>What is Paleoclimatology?</vt:lpstr>
      <vt:lpstr>Paleoclimatology:</vt:lpstr>
      <vt:lpstr>Ice Cores</vt:lpstr>
      <vt:lpstr>Fossils</vt:lpstr>
      <vt:lpstr>Pollen</vt:lpstr>
      <vt:lpstr>Historical Records</vt:lpstr>
      <vt:lpstr>Tree Rings</vt:lpstr>
      <vt:lpstr>Tree Rings - Dendrochrology  </vt:lpstr>
      <vt:lpstr>Tree Ring Lab  Climate Data Sources</vt:lpstr>
      <vt:lpstr>Comparing Tree Ring and Precipitation Data Lab</vt:lpstr>
      <vt:lpstr>Reading Tree Rings</vt:lpstr>
      <vt:lpstr>How To Measure Tree Rings</vt:lpstr>
      <vt:lpstr>How to Measure Tree Rings</vt:lpstr>
      <vt:lpstr>Calculate the Age of the Tree</vt:lpstr>
      <vt:lpstr>      </vt:lpstr>
      <vt:lpstr>Select Ring With Bellow Average Precipitation</vt:lpstr>
      <vt:lpstr>Click on URL:  https://mynasadata.larc.nasa.gov/las/getUI.do  or enter the URL or cut and past. The browser should open to a page that looks like the page bellow.</vt:lpstr>
      <vt:lpstr>How to Obtain Precipitation Data?</vt:lpstr>
      <vt:lpstr>How to Obtain Precipitation Data</vt:lpstr>
      <vt:lpstr>Update Plot </vt:lpstr>
      <vt:lpstr> Tree Ring Coordinates</vt:lpstr>
      <vt:lpstr>MYNASA DATE Precipitation Graph</vt:lpstr>
      <vt:lpstr>How to Download Numerical Data to Analyze in Excel</vt:lpstr>
      <vt:lpstr>Retrieving DATA  </vt:lpstr>
      <vt:lpstr>“SAVE” to Download</vt:lpstr>
      <vt:lpstr>DATA CHART – Name File and Save</vt:lpstr>
      <vt:lpstr>Importing DATA to Excel</vt:lpstr>
      <vt:lpstr>Select File  - Text Import Wizard</vt:lpstr>
      <vt:lpstr>Select Delimiters on Text Import Wizard</vt:lpstr>
      <vt:lpstr>Graph of Reconstructed Iowa Precipitation (cm)</vt:lpstr>
      <vt:lpstr>Scroll down Data Preview</vt:lpstr>
      <vt:lpstr>Final Step</vt:lpstr>
      <vt:lpstr>Organize Columns in Excel</vt:lpstr>
      <vt:lpstr>DATA ANALYSIS – Average Annual Precipitation - Graph</vt:lpstr>
      <vt:lpstr>Create a New Date Column</vt:lpstr>
      <vt:lpstr>DATA ANALYSIS – Average Annual Precipitation - Graph</vt:lpstr>
      <vt:lpstr>Calculating Total Annual Precipitation </vt:lpstr>
      <vt:lpstr>Total Annual Precipitation</vt:lpstr>
      <vt:lpstr>Graph Annual Precipitation</vt:lpstr>
      <vt:lpstr>Graphing Total Annual Precipitation (Marked Line)</vt:lpstr>
      <vt:lpstr>Graph of Reconstructed Iowa Precipitation (cm)</vt:lpstr>
      <vt:lpstr>Label The Graph</vt:lpstr>
      <vt:lpstr>Line Graph with Drop Lines</vt:lpstr>
      <vt:lpstr>Clustered Column  Total Annual Precipitation</vt:lpstr>
      <vt:lpstr>Chart the Annual Precipitation</vt:lpstr>
      <vt:lpstr>Why Average and It’s Advantages</vt:lpstr>
      <vt:lpstr>Graph Mean Annual Precipitation</vt:lpstr>
      <vt:lpstr>Calculating the Mean Annual Precipitation</vt:lpstr>
      <vt:lpstr>Short Cut Calculating the Mean for the Entire Column</vt:lpstr>
      <vt:lpstr>Graph the Mean Annual Precipitation</vt:lpstr>
      <vt:lpstr>Change X Axis Min and Max Values</vt:lpstr>
      <vt:lpstr>Change Y Axis Minimum and Maximum Values</vt:lpstr>
      <vt:lpstr>Scattered Straight Marked Graph</vt:lpstr>
      <vt:lpstr>Calculating Anomaly</vt:lpstr>
      <vt:lpstr>Calculate the Total Mean Annual Precipitation</vt:lpstr>
      <vt:lpstr>Calculating the Mean for 20 Years of Precipitation DATA</vt:lpstr>
      <vt:lpstr>Calculating the Mean for 20 Years of Precipitation DATA</vt:lpstr>
      <vt:lpstr>Calculating the Mean for 20 Years of Precipitation DATA</vt:lpstr>
      <vt:lpstr>Calculate the Anomaly Per Year</vt:lpstr>
      <vt:lpstr>Copy and Special Paste to Calculate Anomalies</vt:lpstr>
      <vt:lpstr>Calculate Anomalies Per Year and Graphing</vt:lpstr>
      <vt:lpstr>Changing Graphs Parameters</vt:lpstr>
      <vt:lpstr>How to Lower the X Axis </vt:lpstr>
      <vt:lpstr>Change Graph Parameters</vt:lpstr>
      <vt:lpstr>Decadal Precipitation Anomaly Graph</vt:lpstr>
      <vt:lpstr>Calculating Standard Deviation</vt:lpstr>
      <vt:lpstr>Calculating Standard Deviation </vt:lpstr>
      <vt:lpstr>Calculating Standard Deviation</vt:lpstr>
      <vt:lpstr>Calculating Standard Deviation </vt:lpstr>
      <vt:lpstr>Standard Deviation</vt:lpstr>
      <vt:lpstr>Standard Deviation</vt:lpstr>
    </vt:vector>
  </TitlesOfParts>
  <Company>Abyssinian Development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Ring and Precipitation Data Laboratory</dc:title>
  <dc:creator>Evelyn Roman</dc:creator>
  <cp:lastModifiedBy>Evelyn Roman-Lazen</cp:lastModifiedBy>
  <cp:revision>286</cp:revision>
  <cp:lastPrinted>2017-06-25T03:18:26Z</cp:lastPrinted>
  <dcterms:created xsi:type="dcterms:W3CDTF">2014-10-24T01:32:08Z</dcterms:created>
  <dcterms:modified xsi:type="dcterms:W3CDTF">2017-08-09T23:31:05Z</dcterms:modified>
</cp:coreProperties>
</file>